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3"/>
  </p:notesMasterIdLst>
  <p:sldIdLst>
    <p:sldId id="744" r:id="rId2"/>
    <p:sldId id="753" r:id="rId3"/>
    <p:sldId id="815" r:id="rId4"/>
    <p:sldId id="816" r:id="rId5"/>
    <p:sldId id="1020" r:id="rId6"/>
    <p:sldId id="1021" r:id="rId7"/>
    <p:sldId id="820" r:id="rId8"/>
    <p:sldId id="1022" r:id="rId9"/>
    <p:sldId id="955" r:id="rId10"/>
    <p:sldId id="823" r:id="rId11"/>
    <p:sldId id="822" r:id="rId12"/>
    <p:sldId id="826" r:id="rId13"/>
    <p:sldId id="827" r:id="rId14"/>
    <p:sldId id="907" r:id="rId15"/>
    <p:sldId id="828" r:id="rId16"/>
    <p:sldId id="829" r:id="rId17"/>
    <p:sldId id="956" r:id="rId18"/>
    <p:sldId id="944" r:id="rId19"/>
    <p:sldId id="1023" r:id="rId20"/>
    <p:sldId id="945" r:id="rId21"/>
    <p:sldId id="1024" r:id="rId22"/>
    <p:sldId id="978" r:id="rId23"/>
    <p:sldId id="858" r:id="rId24"/>
    <p:sldId id="859" r:id="rId25"/>
    <p:sldId id="860" r:id="rId26"/>
    <p:sldId id="861" r:id="rId27"/>
    <p:sldId id="862" r:id="rId28"/>
    <p:sldId id="924" r:id="rId29"/>
    <p:sldId id="878" r:id="rId30"/>
    <p:sldId id="884" r:id="rId31"/>
    <p:sldId id="885" r:id="rId32"/>
    <p:sldId id="886" r:id="rId33"/>
    <p:sldId id="888" r:id="rId34"/>
    <p:sldId id="957" r:id="rId35"/>
    <p:sldId id="958" r:id="rId36"/>
    <p:sldId id="1025" r:id="rId37"/>
    <p:sldId id="1026" r:id="rId38"/>
    <p:sldId id="1027" r:id="rId39"/>
    <p:sldId id="961" r:id="rId40"/>
    <p:sldId id="962" r:id="rId41"/>
    <p:sldId id="963" r:id="rId42"/>
    <p:sldId id="964" r:id="rId43"/>
    <p:sldId id="965" r:id="rId44"/>
    <p:sldId id="1028" r:id="rId45"/>
    <p:sldId id="971" r:id="rId46"/>
    <p:sldId id="966" r:id="rId47"/>
    <p:sldId id="972" r:id="rId48"/>
    <p:sldId id="974" r:id="rId49"/>
    <p:sldId id="975" r:id="rId50"/>
    <p:sldId id="976" r:id="rId51"/>
    <p:sldId id="977" r:id="rId52"/>
    <p:sldId id="1047" r:id="rId53"/>
    <p:sldId id="1048" r:id="rId54"/>
    <p:sldId id="1029" r:id="rId55"/>
    <p:sldId id="980" r:id="rId56"/>
    <p:sldId id="981" r:id="rId57"/>
    <p:sldId id="982" r:id="rId58"/>
    <p:sldId id="1030" r:id="rId59"/>
    <p:sldId id="1031" r:id="rId60"/>
    <p:sldId id="1032" r:id="rId61"/>
    <p:sldId id="985" r:id="rId62"/>
    <p:sldId id="1035" r:id="rId63"/>
    <p:sldId id="1034" r:id="rId64"/>
    <p:sldId id="1036" r:id="rId65"/>
    <p:sldId id="986" r:id="rId66"/>
    <p:sldId id="1037" r:id="rId67"/>
    <p:sldId id="987" r:id="rId68"/>
    <p:sldId id="1038" r:id="rId69"/>
    <p:sldId id="988" r:id="rId70"/>
    <p:sldId id="989" r:id="rId71"/>
    <p:sldId id="990" r:id="rId72"/>
    <p:sldId id="991" r:id="rId73"/>
    <p:sldId id="1039" r:id="rId74"/>
    <p:sldId id="992" r:id="rId75"/>
    <p:sldId id="993" r:id="rId76"/>
    <p:sldId id="994" r:id="rId77"/>
    <p:sldId id="995" r:id="rId78"/>
    <p:sldId id="996" r:id="rId79"/>
    <p:sldId id="997" r:id="rId80"/>
    <p:sldId id="1041" r:id="rId81"/>
    <p:sldId id="998" r:id="rId82"/>
    <p:sldId id="999" r:id="rId83"/>
    <p:sldId id="1040" r:id="rId84"/>
    <p:sldId id="1042" r:id="rId85"/>
    <p:sldId id="1000" r:id="rId86"/>
    <p:sldId id="1001" r:id="rId87"/>
    <p:sldId id="1002" r:id="rId88"/>
    <p:sldId id="1003" r:id="rId89"/>
    <p:sldId id="874" r:id="rId90"/>
    <p:sldId id="875" r:id="rId91"/>
    <p:sldId id="1004" r:id="rId92"/>
    <p:sldId id="1005" r:id="rId93"/>
    <p:sldId id="1006" r:id="rId94"/>
    <p:sldId id="1007" r:id="rId95"/>
    <p:sldId id="1049" r:id="rId96"/>
    <p:sldId id="1008" r:id="rId97"/>
    <p:sldId id="973" r:id="rId98"/>
    <p:sldId id="1052" r:id="rId99"/>
    <p:sldId id="1044" r:id="rId100"/>
    <p:sldId id="1050" r:id="rId101"/>
    <p:sldId id="1045" r:id="rId102"/>
    <p:sldId id="1051" r:id="rId103"/>
    <p:sldId id="1010" r:id="rId104"/>
    <p:sldId id="1012" r:id="rId105"/>
    <p:sldId id="1013" r:id="rId106"/>
    <p:sldId id="1014" r:id="rId107"/>
    <p:sldId id="1054" r:id="rId108"/>
    <p:sldId id="1053" r:id="rId109"/>
    <p:sldId id="1016" r:id="rId110"/>
    <p:sldId id="1017" r:id="rId111"/>
    <p:sldId id="804" r:id="rId1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02"/>
    <p:restoredTop sz="94762"/>
  </p:normalViewPr>
  <p:slideViewPr>
    <p:cSldViewPr snapToGrid="0" snapToObjects="1">
      <p:cViewPr varScale="1">
        <p:scale>
          <a:sx n="117" d="100"/>
          <a:sy n="117" d="100"/>
        </p:scale>
        <p:origin x="496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bleStyles" Target="tableStyle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notesMaster" Target="notesMasters/notesMaster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65119C-457A-534A-8B38-C353A3DC5233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42452-1CA0-6345-82A2-AC34B052C9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783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42452-1CA0-6345-82A2-AC34B052C9D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9252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42452-1CA0-6345-82A2-AC34B052C9D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8377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42452-1CA0-6345-82A2-AC34B052C9D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787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42452-1CA0-6345-82A2-AC34B052C9D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2272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42452-1CA0-6345-82A2-AC34B052C9D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141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42452-1CA0-6345-82A2-AC34B052C9D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2269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42452-1CA0-6345-82A2-AC34B052C9D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483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42452-1CA0-6345-82A2-AC34B052C9D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7306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42452-1CA0-6345-82A2-AC34B052C9D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4850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42452-1CA0-6345-82A2-AC34B052C9D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711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42452-1CA0-6345-82A2-AC34B052C9D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110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42452-1CA0-6345-82A2-AC34B052C9D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5885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42452-1CA0-6345-82A2-AC34B052C9D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25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2C379-08EA-2044-B631-DBDD8D83CA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7627BD-8925-4348-95FF-9A009F97EF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1A3BCB-EBA1-6C4E-B083-8A4F7BCB5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16585B-0BDE-654B-BF3D-9F9E23D8D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FFFF2D-271C-A249-A3A0-C392EFFDB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003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FEE87-0E9A-2744-8D40-92F085ED2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3C799A-6524-2A48-87A4-A5794D346D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EE502-4A3B-4744-94C9-B4AF4DD44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5EB9E-7F9F-FC4C-8A4F-60CEC9BF8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4DD32-1BF2-4D4F-9A7F-2D089D7C6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02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917EF0-71F5-444B-942F-A41647474B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BEE116-5BA7-C743-9248-D8FB2DAED8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F2D28-1CFD-8340-ADBF-486A0D522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69C7A-D561-F045-B517-B9EA84EF6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A269CC-3C63-2346-8F3C-21DC4FCC9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63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86859-9C48-8E40-905E-96F4A2665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199E0-2E3E-C940-A2A7-D4A90AECB2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D34C2-2DFD-4F4F-A932-42E1A2B4D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120F2-9EE6-4246-B6ED-0A586FC5C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62CA88-BF76-B248-9A6A-D7963D123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422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55D67-8955-B542-8E71-59FFC3C57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6C481D-16D0-BC49-9058-AD0B20A3D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BC1AB7-EAB9-8744-A5DB-4C6F5688A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B31DF-84D3-4B41-A831-40A718D5E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3A280C-E7AE-AA41-82A4-6E6B170D0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662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5AE0D-E613-7C46-BAB8-5D49BBEBB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2A8FD5-4CA1-0E48-8E4F-A819B90FE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6DF29A-6FC4-FB40-80BC-FA194E570F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02CC34-5E3B-1046-8A75-4D7AE4D87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23B4C8-A7E7-5442-85DC-E4DCDF4AC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A5E9E5-4B8E-6749-BC53-61B002C91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115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BD204-677A-1A46-9D3B-EDF890247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E19200-E861-D144-91A1-8B8ED12418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D0E538-3728-B747-88E6-406685B76A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856A3B-13C5-FC44-995C-004C728607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B6DC60-EA96-EA4E-88B9-AD32AE04E9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C1B0EC-3F2F-8E48-99CB-EF81ABF23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493519-5521-9444-A3E5-93D7BFBF9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68F66C-56DC-EA43-A3AC-7154D3FC7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118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A1BBC-0F45-C944-9D2E-33A2921A6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06151A-4B2E-BF4B-8CD7-BC38D6227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B6CC11-D8C0-7B44-AE5C-11D64A8EC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8ECDA4-5150-6049-A6B0-F07622CE8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063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7B28B2-CD84-D348-8304-EF699B3E9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87714A-C896-1B40-94E1-F56E807E9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BD10E1-AC01-BA48-A8B7-4B06A69DE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61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E3698-75DC-5843-827E-423F3F132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0A786A-7613-6F43-B174-4CE50AEA3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0A5B68-5B91-AA47-BDA4-841E407AB1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C5144B-F993-5B41-BEB2-090AFCBF5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BAEDC2-37FB-4F44-B07E-A4BEB40A5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47D708-7609-A642-B362-8D5334E9A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546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BCE01-7E63-E34A-B4A2-D2B2FF6DA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EC93CC-AF1F-E349-83DF-B7072F46B1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7BAF20-5C87-6D49-9E65-7FB8C1A165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E5-9ADE-C946-8E0D-819F44FA1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868AB7-00C4-AB41-902C-9E62227C1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D00121-DC6D-D04F-98E6-A068BAC9D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59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C6CAC9-3C04-0443-9034-641F8C715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5A5010-999A-B94C-9317-AC63B19E70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A5F878-B38F-5A4C-B4A5-6B27A0436A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C6BFF9-6F5B-304D-AB5D-2A4FC2A895DD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3B8E3-BFD1-BA40-9168-FF0964AF53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6F2B28-E688-E043-91E6-1B6D9CC873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8C02B-07EC-1144-BEB9-66A8835C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711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20.png"/><Relationship Id="rId18" Type="http://schemas.openxmlformats.org/officeDocument/2006/relationships/image" Target="../media/image13.png"/><Relationship Id="rId26" Type="http://schemas.openxmlformats.org/officeDocument/2006/relationships/image" Target="../media/image26.png"/><Relationship Id="rId3" Type="http://schemas.openxmlformats.org/officeDocument/2006/relationships/image" Target="../media/image2.png"/><Relationship Id="rId21" Type="http://schemas.openxmlformats.org/officeDocument/2006/relationships/image" Target="../media/image16.png"/><Relationship Id="rId7" Type="http://schemas.openxmlformats.org/officeDocument/2006/relationships/image" Target="../media/image8.png"/><Relationship Id="rId12" Type="http://schemas.openxmlformats.org/officeDocument/2006/relationships/image" Target="../media/image22.png"/><Relationship Id="rId17" Type="http://schemas.openxmlformats.org/officeDocument/2006/relationships/image" Target="../media/image12.png"/><Relationship Id="rId25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21.png"/><Relationship Id="rId24" Type="http://schemas.openxmlformats.org/officeDocument/2006/relationships/image" Target="../media/image24.png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23" Type="http://schemas.openxmlformats.org/officeDocument/2006/relationships/image" Target="../media/image23.png"/><Relationship Id="rId10" Type="http://schemas.openxmlformats.org/officeDocument/2006/relationships/image" Target="../media/image6.png"/><Relationship Id="rId19" Type="http://schemas.openxmlformats.org/officeDocument/2006/relationships/image" Target="../media/image14.png"/><Relationship Id="rId4" Type="http://schemas.openxmlformats.org/officeDocument/2006/relationships/image" Target="../media/image4.png"/><Relationship Id="rId9" Type="http://schemas.openxmlformats.org/officeDocument/2006/relationships/image" Target="../media/image19.png"/><Relationship Id="rId14" Type="http://schemas.openxmlformats.org/officeDocument/2006/relationships/image" Target="../media/image5.png"/><Relationship Id="rId22" Type="http://schemas.openxmlformats.org/officeDocument/2006/relationships/image" Target="../media/image17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66.png"/><Relationship Id="rId7" Type="http://schemas.openxmlformats.org/officeDocument/2006/relationships/image" Target="../media/image43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103.png"/><Relationship Id="rId4" Type="http://schemas.openxmlformats.org/officeDocument/2006/relationships/image" Target="../media/image101.png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63.png"/><Relationship Id="rId7" Type="http://schemas.openxmlformats.org/officeDocument/2006/relationships/image" Target="../media/image43.png"/><Relationship Id="rId12" Type="http://schemas.openxmlformats.org/officeDocument/2006/relationships/image" Target="../media/image10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98.png"/><Relationship Id="rId5" Type="http://schemas.openxmlformats.org/officeDocument/2006/relationships/image" Target="../media/image101.png"/><Relationship Id="rId10" Type="http://schemas.openxmlformats.org/officeDocument/2006/relationships/image" Target="../media/image99.png"/><Relationship Id="rId4" Type="http://schemas.openxmlformats.org/officeDocument/2006/relationships/image" Target="../media/image66.png"/><Relationship Id="rId9" Type="http://schemas.openxmlformats.org/officeDocument/2006/relationships/image" Target="../media/image69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image" Target="../media/image10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5" Type="http://schemas.openxmlformats.org/officeDocument/2006/relationships/image" Target="../media/image102.png"/><Relationship Id="rId4" Type="http://schemas.openxmlformats.org/officeDocument/2006/relationships/image" Target="../media/image69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image" Target="../media/image69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5" Type="http://schemas.openxmlformats.org/officeDocument/2006/relationships/image" Target="../media/image91.png"/><Relationship Id="rId4" Type="http://schemas.openxmlformats.org/officeDocument/2006/relationships/image" Target="../media/image105.png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101.png"/><Relationship Id="rId7" Type="http://schemas.openxmlformats.org/officeDocument/2006/relationships/image" Target="../media/image10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105.png"/><Relationship Id="rId4" Type="http://schemas.openxmlformats.org/officeDocument/2006/relationships/image" Target="../media/image69.png"/><Relationship Id="rId9" Type="http://schemas.openxmlformats.org/officeDocument/2006/relationships/image" Target="../media/image10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8.png"/><Relationship Id="rId18" Type="http://schemas.openxmlformats.org/officeDocument/2006/relationships/image" Target="../media/image27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5" Type="http://schemas.openxmlformats.org/officeDocument/2006/relationships/image" Target="../media/image21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5.png"/><Relationship Id="rId14" Type="http://schemas.openxmlformats.org/officeDocument/2006/relationships/image" Target="../media/image19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20.png"/><Relationship Id="rId18" Type="http://schemas.openxmlformats.org/officeDocument/2006/relationships/image" Target="../media/image13.png"/><Relationship Id="rId26" Type="http://schemas.openxmlformats.org/officeDocument/2006/relationships/image" Target="../media/image26.png"/><Relationship Id="rId3" Type="http://schemas.openxmlformats.org/officeDocument/2006/relationships/image" Target="../media/image2.png"/><Relationship Id="rId21" Type="http://schemas.openxmlformats.org/officeDocument/2006/relationships/image" Target="../media/image16.png"/><Relationship Id="rId7" Type="http://schemas.openxmlformats.org/officeDocument/2006/relationships/image" Target="../media/image8.png"/><Relationship Id="rId12" Type="http://schemas.openxmlformats.org/officeDocument/2006/relationships/image" Target="../media/image22.png"/><Relationship Id="rId17" Type="http://schemas.openxmlformats.org/officeDocument/2006/relationships/image" Target="../media/image12.png"/><Relationship Id="rId25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21.png"/><Relationship Id="rId24" Type="http://schemas.openxmlformats.org/officeDocument/2006/relationships/image" Target="../media/image24.png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23" Type="http://schemas.openxmlformats.org/officeDocument/2006/relationships/image" Target="../media/image23.png"/><Relationship Id="rId10" Type="http://schemas.openxmlformats.org/officeDocument/2006/relationships/image" Target="../media/image6.png"/><Relationship Id="rId19" Type="http://schemas.openxmlformats.org/officeDocument/2006/relationships/image" Target="../media/image14.png"/><Relationship Id="rId4" Type="http://schemas.openxmlformats.org/officeDocument/2006/relationships/image" Target="../media/image4.png"/><Relationship Id="rId9" Type="http://schemas.openxmlformats.org/officeDocument/2006/relationships/image" Target="../media/image19.png"/><Relationship Id="rId14" Type="http://schemas.openxmlformats.org/officeDocument/2006/relationships/image" Target="../media/image5.png"/><Relationship Id="rId22" Type="http://schemas.openxmlformats.org/officeDocument/2006/relationships/image" Target="../media/image17.png"/><Relationship Id="rId27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32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33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40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40.png"/><Relationship Id="rId7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4.png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48.png"/><Relationship Id="rId7" Type="http://schemas.openxmlformats.org/officeDocument/2006/relationships/image" Target="../media/image5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7.png"/><Relationship Id="rId4" Type="http://schemas.openxmlformats.org/officeDocument/2006/relationships/image" Target="../media/image49.png"/><Relationship Id="rId9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40.png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38.png"/><Relationship Id="rId4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6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4.png"/><Relationship Id="rId7" Type="http://schemas.openxmlformats.org/officeDocument/2006/relationships/image" Target="../media/image6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4.png"/><Relationship Id="rId7" Type="http://schemas.openxmlformats.org/officeDocument/2006/relationships/image" Target="../media/image6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71.png"/><Relationship Id="rId5" Type="http://schemas.openxmlformats.org/officeDocument/2006/relationships/image" Target="../media/image66.png"/><Relationship Id="rId10" Type="http://schemas.openxmlformats.org/officeDocument/2006/relationships/image" Target="../media/image70.png"/><Relationship Id="rId4" Type="http://schemas.openxmlformats.org/officeDocument/2006/relationships/image" Target="../media/image65.png"/><Relationship Id="rId9" Type="http://schemas.openxmlformats.org/officeDocument/2006/relationships/image" Target="../media/image69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2.png"/><Relationship Id="rId3" Type="http://schemas.openxmlformats.org/officeDocument/2006/relationships/image" Target="../media/image64.png"/><Relationship Id="rId7" Type="http://schemas.openxmlformats.org/officeDocument/2006/relationships/image" Target="../media/image67.png"/><Relationship Id="rId12" Type="http://schemas.openxmlformats.org/officeDocument/2006/relationships/image" Target="../media/image4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71.png"/><Relationship Id="rId5" Type="http://schemas.openxmlformats.org/officeDocument/2006/relationships/image" Target="../media/image66.png"/><Relationship Id="rId10" Type="http://schemas.openxmlformats.org/officeDocument/2006/relationships/image" Target="../media/image68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3" Type="http://schemas.openxmlformats.org/officeDocument/2006/relationships/image" Target="../media/image63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Relationship Id="rId14" Type="http://schemas.openxmlformats.org/officeDocument/2006/relationships/image" Target="../media/image7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59.png"/><Relationship Id="rId7" Type="http://schemas.openxmlformats.org/officeDocument/2006/relationships/image" Target="../media/image4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38.png"/><Relationship Id="rId10" Type="http://schemas.openxmlformats.org/officeDocument/2006/relationships/image" Target="../media/image62.png"/><Relationship Id="rId4" Type="http://schemas.openxmlformats.org/officeDocument/2006/relationships/image" Target="../media/image40.png"/><Relationship Id="rId9" Type="http://schemas.openxmlformats.org/officeDocument/2006/relationships/image" Target="../media/image3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5.png"/><Relationship Id="rId14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5" Type="http://schemas.openxmlformats.org/officeDocument/2006/relationships/image" Target="../media/image20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5.png"/><Relationship Id="rId14" Type="http://schemas.openxmlformats.org/officeDocument/2006/relationships/image" Target="../media/image1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5" Type="http://schemas.openxmlformats.org/officeDocument/2006/relationships/image" Target="../media/image20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5.png"/><Relationship Id="rId14" Type="http://schemas.openxmlformats.org/officeDocument/2006/relationships/image" Target="../media/image19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61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86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10.png"/><Relationship Id="rId3" Type="http://schemas.openxmlformats.org/officeDocument/2006/relationships/image" Target="../media/image2.png"/><Relationship Id="rId21" Type="http://schemas.openxmlformats.org/officeDocument/2006/relationships/image" Target="../media/image21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5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openxmlformats.org/officeDocument/2006/relationships/image" Target="../media/image14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13.png"/><Relationship Id="rId14" Type="http://schemas.openxmlformats.org/officeDocument/2006/relationships/image" Target="../media/image6.png"/><Relationship Id="rId22" Type="http://schemas.openxmlformats.org/officeDocument/2006/relationships/image" Target="../media/image22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8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9.png"/><Relationship Id="rId4" Type="http://schemas.openxmlformats.org/officeDocument/2006/relationships/image" Target="../media/image91.pn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90.png"/><Relationship Id="rId7" Type="http://schemas.openxmlformats.org/officeDocument/2006/relationships/image" Target="../media/image8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9.png"/><Relationship Id="rId10" Type="http://schemas.openxmlformats.org/officeDocument/2006/relationships/image" Target="../media/image94.png"/><Relationship Id="rId4" Type="http://schemas.openxmlformats.org/officeDocument/2006/relationships/image" Target="../media/image91.png"/><Relationship Id="rId9" Type="http://schemas.openxmlformats.org/officeDocument/2006/relationships/image" Target="../media/image93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6340DB-B225-2F40-A47B-D4B1DAF568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089" y="0"/>
            <a:ext cx="122221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601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leviticus-alone.png">
            <a:extLst>
              <a:ext uri="{FF2B5EF4-FFF2-40B4-BE49-F238E27FC236}">
                <a16:creationId xmlns:a16="http://schemas.microsoft.com/office/drawing/2014/main" id="{D7E969BC-C1EE-7040-8FAE-71F249AB0E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34" y="17300"/>
            <a:ext cx="2863631" cy="100220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6E635CC6-6CD5-8744-B8B0-3C0EF51796B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881813" y="1366492"/>
            <a:ext cx="3917374" cy="1764696"/>
          </a:xfrm>
          <a:prstGeom prst="rect">
            <a:avLst/>
          </a:prstGeom>
        </p:spPr>
      </p:pic>
      <p:pic>
        <p:nvPicPr>
          <p:cNvPr id="46" name="Picture 45" descr="God graciously provides - banner.png">
            <a:extLst>
              <a:ext uri="{FF2B5EF4-FFF2-40B4-BE49-F238E27FC236}">
                <a16:creationId xmlns:a16="http://schemas.microsoft.com/office/drawing/2014/main" id="{02E6E6C4-F63E-7E4C-BEBF-03A77E4F21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296" y="743172"/>
            <a:ext cx="3952891" cy="7865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DB4758-2EC7-044A-9849-43B2DB8B26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382" y="706193"/>
            <a:ext cx="3429177" cy="19297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99D0D5-4DB6-C647-B698-FBB8485F55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54775" y="340107"/>
            <a:ext cx="2662450" cy="58355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A587F9-E065-6646-AE84-BA8D9CB04697}"/>
              </a:ext>
            </a:extLst>
          </p:cNvPr>
          <p:cNvSpPr txBox="1"/>
          <p:nvPr/>
        </p:nvSpPr>
        <p:spPr>
          <a:xfrm>
            <a:off x="1463996" y="956135"/>
            <a:ext cx="2769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0675" indent="-320675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Burnt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Grain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Fellowship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Sin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Guilt Offering</a:t>
            </a:r>
          </a:p>
          <a:p>
            <a:pPr marL="320675" indent="-320675">
              <a:buFont typeface="+mj-lt"/>
              <a:buAutoNum type="arabicPeriod"/>
            </a:pPr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883EF9E-17AA-AD44-A708-781ABEFB88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684" y="3026592"/>
            <a:ext cx="4185065" cy="18109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5E2452-1922-6E41-A13B-64785698F55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9795" y="2657860"/>
            <a:ext cx="3369328" cy="65939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E8D0EA7-106E-6946-9A70-C495554B9B38}"/>
              </a:ext>
            </a:extLst>
          </p:cNvPr>
          <p:cNvSpPr txBox="1"/>
          <p:nvPr/>
        </p:nvSpPr>
        <p:spPr>
          <a:xfrm>
            <a:off x="705318" y="3346793"/>
            <a:ext cx="346537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entury Gothic" panose="020B0502020202020204" pitchFamily="34" charset="0"/>
              </a:rPr>
              <a:t>Ordains the Priests: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•Aaron and his sons 1</a:t>
            </a:r>
            <a:r>
              <a:rPr lang="en-US" sz="2000" baseline="30000" dirty="0">
                <a:latin typeface="Century Gothic" panose="020B0502020202020204" pitchFamily="34" charset="0"/>
              </a:rPr>
              <a:t>st</a:t>
            </a:r>
            <a:r>
              <a:rPr lang="en-US" sz="2000" dirty="0">
                <a:latin typeface="Century Gothic" panose="020B0502020202020204" pitchFamily="34" charset="0"/>
              </a:rPr>
              <a:t> 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•Enter into Gods presence on behalf of Israel</a:t>
            </a:r>
          </a:p>
          <a:p>
            <a:endParaRPr lang="en-US" sz="2000" dirty="0">
              <a:latin typeface="Century Gothic" panose="020B0502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BE76DCD-D168-DE4C-9CB8-2823399C37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634" y="5156336"/>
            <a:ext cx="3902062" cy="15958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582A24-A4FB-7241-96A7-D70FDEF8E4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1719" y="4856954"/>
            <a:ext cx="2971139" cy="65939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3E8046F-699C-0F4D-B099-A496F98E3D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0509" y="4945740"/>
            <a:ext cx="4072857" cy="18738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A54B7A4-2846-CE4F-8029-030DEDAC292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97333" y="275027"/>
            <a:ext cx="2703020" cy="235351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170974D-5E37-5A4B-A476-CE6EF9D41CD4}"/>
              </a:ext>
            </a:extLst>
          </p:cNvPr>
          <p:cNvSpPr txBox="1"/>
          <p:nvPr/>
        </p:nvSpPr>
        <p:spPr>
          <a:xfrm>
            <a:off x="661311" y="5502090"/>
            <a:ext cx="34026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anose="020B0502020202020204" pitchFamily="34" charset="0"/>
              </a:rPr>
              <a:t>• Can and cannot touch.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 Can and Cannot eat … 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 And … and … and …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A14D195-61FD-C741-BE76-49D26893C373}"/>
              </a:ext>
            </a:extLst>
          </p:cNvPr>
          <p:cNvSpPr txBox="1"/>
          <p:nvPr/>
        </p:nvSpPr>
        <p:spPr>
          <a:xfrm>
            <a:off x="8135700" y="5156336"/>
            <a:ext cx="37090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• Were called to live differently  </a:t>
            </a:r>
          </a:p>
          <a:p>
            <a:r>
              <a:rPr lang="en-US" dirty="0">
                <a:latin typeface="Century Gothic" panose="020B0502020202020204" pitchFamily="34" charset="0"/>
              </a:rPr>
              <a:t>   than their </a:t>
            </a:r>
            <a:r>
              <a:rPr lang="en-US" dirty="0" err="1">
                <a:latin typeface="Century Gothic" panose="020B0502020202020204" pitchFamily="34" charset="0"/>
              </a:rPr>
              <a:t>neighbours</a:t>
            </a:r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• Sexual Integrity </a:t>
            </a:r>
          </a:p>
          <a:p>
            <a:r>
              <a:rPr lang="en-US" dirty="0">
                <a:latin typeface="Century Gothic" panose="020B0502020202020204" pitchFamily="34" charset="0"/>
              </a:rPr>
              <a:t>• Care for the Poor </a:t>
            </a:r>
          </a:p>
          <a:p>
            <a:r>
              <a:rPr lang="en-US" dirty="0">
                <a:latin typeface="Century Gothic" panose="020B0502020202020204" pitchFamily="34" charset="0"/>
              </a:rPr>
              <a:t>• Social Justice …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82BC42D-0A37-5D47-A44C-A6748F85D53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51491" y="4380937"/>
            <a:ext cx="3279166" cy="60513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3FDE703-1231-2544-868E-CF1EFA609403}"/>
              </a:ext>
            </a:extLst>
          </p:cNvPr>
          <p:cNvSpPr txBox="1"/>
          <p:nvPr/>
        </p:nvSpPr>
        <p:spPr>
          <a:xfrm>
            <a:off x="7922168" y="635238"/>
            <a:ext cx="254825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8288" indent="-268288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Passover</a:t>
            </a:r>
          </a:p>
          <a:p>
            <a:pPr marL="268288" indent="-268288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Unleavened Bread</a:t>
            </a:r>
          </a:p>
          <a:p>
            <a:pPr marL="268288" indent="-268288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Frist Fruits</a:t>
            </a:r>
          </a:p>
          <a:p>
            <a:pPr marL="268288" indent="-268288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Weeks/ Pentecost</a:t>
            </a:r>
          </a:p>
          <a:p>
            <a:pPr marL="268288" indent="-268288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Trumpets</a:t>
            </a:r>
          </a:p>
          <a:p>
            <a:pPr marL="268288" indent="-268288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Day of Atonement</a:t>
            </a:r>
          </a:p>
          <a:p>
            <a:pPr marL="268288" indent="-268288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Tabernacles </a:t>
            </a:r>
          </a:p>
          <a:p>
            <a:pPr marL="268288" indent="-268288">
              <a:buFont typeface="+mj-lt"/>
              <a:buAutoNum type="arabicPeriod"/>
            </a:pPr>
            <a:endParaRPr lang="en-US" sz="1600" dirty="0">
              <a:latin typeface="Century Gothic" panose="020B050202020202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F9474DD-A183-2B4B-A478-519CCDFCF71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31638" y="4834708"/>
            <a:ext cx="3807757" cy="20164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537FD52-E8EF-034D-BAA9-5E452EFE538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23595" y="4615001"/>
            <a:ext cx="2945404" cy="6232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AEE21D-60FA-CC4C-AAB6-807296CC50D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959" y="89338"/>
            <a:ext cx="1501525" cy="15015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737876-64E5-8B42-8758-22A0EF8555D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23079" y="100520"/>
            <a:ext cx="2863631" cy="58279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B130C936-F828-8D47-ACBD-475B1DD2A695}"/>
              </a:ext>
            </a:extLst>
          </p:cNvPr>
          <p:cNvGrpSpPr/>
          <p:nvPr/>
        </p:nvGrpSpPr>
        <p:grpSpPr>
          <a:xfrm>
            <a:off x="7718717" y="2516293"/>
            <a:ext cx="4185065" cy="2117243"/>
            <a:chOff x="2794001" y="1006883"/>
            <a:chExt cx="9086529" cy="5274615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F01DC481-36BD-EB47-9F0A-7B40C0735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3957289" y="1382337"/>
              <a:ext cx="3917374" cy="1764696"/>
            </a:xfrm>
            <a:prstGeom prst="rect">
              <a:avLst/>
            </a:prstGeom>
          </p:spPr>
        </p:pic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CD42B9A-FEFC-FC4F-B8EF-78B5FCA72F4E}"/>
                </a:ext>
              </a:extLst>
            </p:cNvPr>
            <p:cNvGrpSpPr/>
            <p:nvPr/>
          </p:nvGrpSpPr>
          <p:grpSpPr>
            <a:xfrm>
              <a:off x="2794001" y="1021824"/>
              <a:ext cx="8976130" cy="5259674"/>
              <a:chOff x="5948888" y="2607283"/>
              <a:chExt cx="5715000" cy="3127311"/>
            </a:xfrm>
          </p:grpSpPr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2B3ABEEC-91CD-9D48-983D-11EEAF3F02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32409" y="3198579"/>
                <a:ext cx="5423232" cy="2536015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EB7461B0-7434-2A40-94DD-BF048B36DA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948888" y="2607283"/>
                <a:ext cx="5715000" cy="1079500"/>
              </a:xfrm>
              <a:prstGeom prst="rect">
                <a:avLst/>
              </a:prstGeom>
            </p:spPr>
          </p:pic>
        </p:grp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F9AB834A-488E-8D47-932F-4327B10F9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8986829" y="2016296"/>
              <a:ext cx="2868177" cy="4056961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9738F6E-B332-6B45-A67E-250943EA9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3544351" y="3068288"/>
              <a:ext cx="2497931" cy="2338827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C7D75CF-A8EE-8A4C-9327-1B57174DA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5175034" y="2229980"/>
              <a:ext cx="4222965" cy="3985052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5C843605-DCD0-1B42-AD5C-9AE95D97BD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4453202" y="4423345"/>
              <a:ext cx="5657727" cy="1494494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A7BBF719-9F91-B04D-B2E2-97BCCC2B8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8955198" y="1972525"/>
              <a:ext cx="2925332" cy="2830354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74E0EC3D-B03A-1A42-A4A7-A3278517AC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794001" y="1006883"/>
              <a:ext cx="9014575" cy="1815559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621B15F-ECA6-724A-B7D2-6EF9C627C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4389080" y="3926500"/>
              <a:ext cx="5824416" cy="1584735"/>
            </a:xfrm>
            <a:prstGeom prst="rect">
              <a:avLst/>
            </a:prstGeom>
          </p:spPr>
        </p:pic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5C7A9D30-6B8D-A241-9F2E-A4094E2017D0}"/>
              </a:ext>
            </a:extLst>
          </p:cNvPr>
          <p:cNvSpPr/>
          <p:nvPr/>
        </p:nvSpPr>
        <p:spPr>
          <a:xfrm>
            <a:off x="0" y="0"/>
            <a:ext cx="12126041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EE64040F-DA4F-CB4D-8586-BCBC5A1A0A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0342" y="1538125"/>
            <a:ext cx="4949617" cy="33188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CF972BC-EEBE-7940-876F-55D3698A8E66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849844" y="404101"/>
            <a:ext cx="4610100" cy="16129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8B59A8F5-FCD8-4440-B415-BBEC5C82FA2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068286" y="2093145"/>
            <a:ext cx="4344437" cy="254039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9506A6F-5C25-3142-8CDA-27406D992E24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910412" y="2125332"/>
            <a:ext cx="3721100" cy="1016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A66B7953-6F2E-1042-890B-9FC443EFB88B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922168" y="2511502"/>
            <a:ext cx="3657600" cy="149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0207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822"/>
          <a:stretch/>
        </p:blipFill>
        <p:spPr>
          <a:xfrm>
            <a:off x="5819301" y="907229"/>
            <a:ext cx="6372699" cy="40457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B9FE26-C33C-1B46-B34D-FE3EB46B82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075" y="2794000"/>
            <a:ext cx="11939125" cy="4064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FF9ADD8-2527-1147-8AFA-7727FF514678}"/>
              </a:ext>
            </a:extLst>
          </p:cNvPr>
          <p:cNvSpPr txBox="1"/>
          <p:nvPr/>
        </p:nvSpPr>
        <p:spPr>
          <a:xfrm>
            <a:off x="694689" y="3730698"/>
            <a:ext cx="10953896" cy="125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Psalm 15:1-2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The one whose walk is </a:t>
            </a:r>
            <a:r>
              <a:rPr lang="en-US" sz="4000" b="1" dirty="0">
                <a:latin typeface="Century Gothic"/>
                <a:cs typeface="Century Gothic"/>
              </a:rPr>
              <a:t>blameless</a:t>
            </a:r>
            <a:r>
              <a:rPr lang="en-US" sz="4000" dirty="0">
                <a:latin typeface="Century Gothic"/>
                <a:cs typeface="Century Gothic"/>
              </a:rPr>
              <a:t> …</a:t>
            </a:r>
            <a:endParaRPr lang="en-US" sz="4000" baseline="30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58010863"/>
      </p:ext>
    </p:extLst>
  </p:cSld>
  <p:clrMapOvr>
    <a:masterClrMapping/>
  </p:clrMapOvr>
  <p:transition spd="slow">
    <p:wipe dir="d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822"/>
          <a:stretch/>
        </p:blipFill>
        <p:spPr>
          <a:xfrm>
            <a:off x="5819301" y="907229"/>
            <a:ext cx="6372699" cy="40457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B9FE26-C33C-1B46-B34D-FE3EB46B82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075" y="2794000"/>
            <a:ext cx="11939125" cy="4064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5ADBA51-09A4-B640-B739-CE8804B4B6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830056" y="4238407"/>
            <a:ext cx="1493328" cy="6394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FF9ADD8-2527-1147-8AFA-7727FF514678}"/>
              </a:ext>
            </a:extLst>
          </p:cNvPr>
          <p:cNvSpPr txBox="1"/>
          <p:nvPr/>
        </p:nvSpPr>
        <p:spPr>
          <a:xfrm>
            <a:off x="694689" y="3730698"/>
            <a:ext cx="10953896" cy="125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Psalm 15:1-2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The one whose walk is </a:t>
            </a:r>
            <a:r>
              <a:rPr lang="en-US" sz="4000" b="1" dirty="0">
                <a:latin typeface="Century Gothic"/>
                <a:cs typeface="Century Gothic"/>
              </a:rPr>
              <a:t>blameless</a:t>
            </a:r>
            <a:r>
              <a:rPr lang="en-US" sz="4000" dirty="0">
                <a:latin typeface="Century Gothic"/>
                <a:cs typeface="Century Gothic"/>
              </a:rPr>
              <a:t> </a:t>
            </a:r>
            <a:r>
              <a:rPr lang="en-US" sz="4000" baseline="30000" dirty="0">
                <a:latin typeface="Century Gothic"/>
                <a:cs typeface="Century Gothic"/>
              </a:rPr>
              <a:t>[</a:t>
            </a:r>
            <a:r>
              <a:rPr lang="en-US" sz="4000" b="1" baseline="30000" dirty="0" err="1">
                <a:latin typeface="Century Gothic"/>
                <a:cs typeface="Century Gothic"/>
              </a:rPr>
              <a:t>Tãmim</a:t>
            </a:r>
            <a:r>
              <a:rPr lang="en-US" sz="4000" baseline="30000" dirty="0">
                <a:latin typeface="Century Gothic"/>
                <a:cs typeface="Century Gothic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596762542"/>
      </p:ext>
    </p:extLst>
  </p:cSld>
  <p:clrMapOvr>
    <a:masterClrMapping/>
  </p:clrMapOvr>
  <p:transition spd="slow">
    <p:wipe dir="d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822"/>
          <a:stretch/>
        </p:blipFill>
        <p:spPr>
          <a:xfrm>
            <a:off x="5819301" y="907229"/>
            <a:ext cx="6372699" cy="40457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B9FE26-C33C-1B46-B34D-FE3EB46B82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075" y="2794000"/>
            <a:ext cx="11939125" cy="4064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5ADBA51-09A4-B640-B739-CE8804B4B6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830056" y="4238407"/>
            <a:ext cx="1493328" cy="6394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FF9ADD8-2527-1147-8AFA-7727FF514678}"/>
              </a:ext>
            </a:extLst>
          </p:cNvPr>
          <p:cNvSpPr txBox="1"/>
          <p:nvPr/>
        </p:nvSpPr>
        <p:spPr>
          <a:xfrm>
            <a:off x="694689" y="3730698"/>
            <a:ext cx="10953896" cy="1932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Psalm 15:1-2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The one whose walk is </a:t>
            </a:r>
            <a:r>
              <a:rPr lang="en-US" sz="4000" b="1" dirty="0">
                <a:latin typeface="Century Gothic"/>
                <a:cs typeface="Century Gothic"/>
              </a:rPr>
              <a:t>blameless</a:t>
            </a:r>
            <a:r>
              <a:rPr lang="en-US" sz="4000" dirty="0">
                <a:latin typeface="Century Gothic"/>
                <a:cs typeface="Century Gothic"/>
              </a:rPr>
              <a:t> </a:t>
            </a:r>
            <a:r>
              <a:rPr lang="en-US" sz="4000" baseline="30000" dirty="0">
                <a:latin typeface="Century Gothic"/>
                <a:cs typeface="Century Gothic"/>
              </a:rPr>
              <a:t>[</a:t>
            </a:r>
            <a:r>
              <a:rPr lang="en-US" sz="4000" b="1" baseline="30000" dirty="0" err="1">
                <a:latin typeface="Century Gothic"/>
                <a:cs typeface="Century Gothic"/>
              </a:rPr>
              <a:t>Tãmim</a:t>
            </a:r>
            <a:r>
              <a:rPr lang="en-US" sz="4000" baseline="30000" dirty="0">
                <a:latin typeface="Century Gothic"/>
                <a:cs typeface="Century Gothic"/>
              </a:rPr>
              <a:t>]</a:t>
            </a:r>
            <a:r>
              <a:rPr lang="en-US" sz="4000" dirty="0">
                <a:latin typeface="Century Gothic"/>
                <a:cs typeface="Century Gothic"/>
              </a:rPr>
              <a:t> who does what is righteous.  </a:t>
            </a:r>
            <a:endParaRPr lang="en-US" sz="4000" baseline="30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11234081"/>
      </p:ext>
    </p:extLst>
  </p:cSld>
  <p:clrMapOvr>
    <a:masterClrMapping/>
  </p:clrMapOvr>
  <p:transition spd="slow">
    <p:wipe dir="d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C834DD81-F800-4B44-B99F-F93F81BD1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3449" y="1790264"/>
            <a:ext cx="6456962" cy="42982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55A855-9E1B-3242-8A34-18B5B0286D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1184" flipH="1">
            <a:off x="881838" y="1629449"/>
            <a:ext cx="6195137" cy="28690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9915F4-3EAC-6F4B-8A38-85258B0457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812" y="2609968"/>
            <a:ext cx="3530600" cy="18288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4BA8938-EB01-A34B-AF35-F7AF2FE68F8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57905" y="1955800"/>
            <a:ext cx="2013779" cy="448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44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C834DD81-F800-4B44-B99F-F93F81BD1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3449" y="1790264"/>
            <a:ext cx="6456962" cy="42982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55A855-9E1B-3242-8A34-18B5B0286D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1184" flipH="1">
            <a:off x="881838" y="1629449"/>
            <a:ext cx="6195137" cy="28690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9915F4-3EAC-6F4B-8A38-85258B0457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812" y="2609968"/>
            <a:ext cx="3530600" cy="18288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4BA8938-EB01-A34B-AF35-F7AF2FE68F8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57905" y="1955800"/>
            <a:ext cx="2013779" cy="44894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15B48C-56BA-184E-BF9F-F7879E3294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8820" y="196967"/>
            <a:ext cx="2887493" cy="546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57375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C834DD81-F800-4B44-B99F-F93F81BD1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3449" y="1790264"/>
            <a:ext cx="6456962" cy="42982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55A855-9E1B-3242-8A34-18B5B0286D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1184" flipH="1">
            <a:off x="881838" y="1629449"/>
            <a:ext cx="6195137" cy="28690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9915F4-3EAC-6F4B-8A38-85258B0457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812" y="2609968"/>
            <a:ext cx="3530600" cy="1828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15B48C-56BA-184E-BF9F-F7879E3294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8820" y="196967"/>
            <a:ext cx="2887493" cy="54607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6026FE-5ABB-0B4A-BD16-0D40D5AF6B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56156">
            <a:off x="387282" y="1027832"/>
            <a:ext cx="1570264" cy="24578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0E38A8-7182-E74B-8007-38A18E2559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50315">
            <a:off x="65259" y="188363"/>
            <a:ext cx="3010689" cy="121861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4BA8938-EB01-A34B-AF35-F7AF2FE68F8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857905" y="1955800"/>
            <a:ext cx="2013779" cy="448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89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1BA6B864-CC04-AB4A-8167-7C6EA506AE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08360">
            <a:off x="0" y="57404"/>
            <a:ext cx="3275818" cy="144207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834DD81-F800-4B44-B99F-F93F81BD1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3449" y="1790264"/>
            <a:ext cx="6456962" cy="42982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55A855-9E1B-3242-8A34-18B5B0286D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1184" flipH="1">
            <a:off x="881838" y="1629449"/>
            <a:ext cx="6195137" cy="28690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9915F4-3EAC-6F4B-8A38-85258B0457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1812" y="2609968"/>
            <a:ext cx="3530600" cy="1828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6026FE-5ABB-0B4A-BD16-0D40D5AF6B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56156">
            <a:off x="387282" y="1027832"/>
            <a:ext cx="1570264" cy="24578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0E38A8-7182-E74B-8007-38A18E2559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50315">
            <a:off x="65259" y="188363"/>
            <a:ext cx="3010689" cy="121861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4BA8938-EB01-A34B-AF35-F7AF2FE68F8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857905" y="1955800"/>
            <a:ext cx="2013779" cy="44894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B5A8D5B-1CA1-3040-9678-9BCBE2ECB0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54943" y="3091548"/>
            <a:ext cx="4055845" cy="29542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C9B3FAE-492A-F046-B404-C7ED2044B3A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3876" y="2871154"/>
            <a:ext cx="1157793" cy="16246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1AEC34-017A-0344-9FA6-AC9142C2B4C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27200" y="2581326"/>
            <a:ext cx="3630286" cy="11688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FD80895-B632-FF47-A674-637BA7D2EC7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85570" y="2643372"/>
            <a:ext cx="2138676" cy="165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13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C834DD81-F800-4B44-B99F-F93F81BD1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3449" y="1790264"/>
            <a:ext cx="6456962" cy="42982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9915F4-3EAC-6F4B-8A38-85258B0457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1812" y="2609968"/>
            <a:ext cx="3530600" cy="1828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BF0297-90C0-8E47-A13F-126F670FF5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4943" y="3091548"/>
            <a:ext cx="4055845" cy="29542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90109D-54C1-9145-B797-B8470A70523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57905" y="1955800"/>
            <a:ext cx="2013779" cy="44894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496328-71C8-E647-98F5-913EBBF77C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3876" y="2871154"/>
            <a:ext cx="1157793" cy="16246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55B25B4-A9B6-AB46-B703-F81D5734D4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647132" y="3117851"/>
            <a:ext cx="4063656" cy="290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88480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C834DD81-F800-4B44-B99F-F93F81BD1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3449" y="1790264"/>
            <a:ext cx="6456962" cy="42982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9915F4-3EAC-6F4B-8A38-85258B0457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1812" y="2609968"/>
            <a:ext cx="3530600" cy="1828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141E8F-CD9D-C04D-A5BA-00E3575D9E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6489" y="2666969"/>
            <a:ext cx="2260519" cy="380341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CA46F6E-8D27-0E45-A6E1-2C9268C244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69117" y="0"/>
            <a:ext cx="3850706" cy="3429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2551FC-5551-694D-8875-34312A49A7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580" y="441124"/>
            <a:ext cx="3059780" cy="20598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BF0297-90C0-8E47-A13F-126F670FF5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54943" y="3091548"/>
            <a:ext cx="4055845" cy="295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407505"/>
      </p:ext>
    </p:extLst>
  </p:cSld>
  <p:clrMapOvr>
    <a:masterClrMapping/>
  </p:clrMapOvr>
  <p:transition spd="slow">
    <p:wipe dir="d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C834DD81-F800-4B44-B99F-F93F81BD1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3449" y="1790264"/>
            <a:ext cx="6456962" cy="42982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9915F4-3EAC-6F4B-8A38-85258B0457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1812" y="2609968"/>
            <a:ext cx="3530600" cy="1828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B5A8D5B-1CA1-3040-9678-9BCBE2ECB0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654943" y="3091548"/>
            <a:ext cx="4055845" cy="29542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141E8F-CD9D-C04D-A5BA-00E3575D9E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683" y="2537061"/>
            <a:ext cx="2260519" cy="380341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CA46F6E-8D27-0E45-A6E1-2C9268C244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69117" y="0"/>
            <a:ext cx="3850706" cy="3429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0B0F42B-DF1D-5E4A-A3C7-14B2B058EAF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69117" y="2020061"/>
            <a:ext cx="8203306" cy="46154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B45BD0-4B94-984D-AFA0-16DBCD876C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431756" flipH="1">
            <a:off x="2677385" y="1472607"/>
            <a:ext cx="3630286" cy="11688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2551FC-5551-694D-8875-34312A49A7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4580" y="441124"/>
            <a:ext cx="3059780" cy="205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12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leviticus-alone.png">
            <a:extLst>
              <a:ext uri="{FF2B5EF4-FFF2-40B4-BE49-F238E27FC236}">
                <a16:creationId xmlns:a16="http://schemas.microsoft.com/office/drawing/2014/main" id="{EB941072-720C-4449-9A6B-692FD8E4D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34" y="17300"/>
            <a:ext cx="2863631" cy="100220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C2CD0E3-CFB5-2D46-ADCC-232557ACF3D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881813" y="1366492"/>
            <a:ext cx="3917374" cy="1764696"/>
          </a:xfrm>
          <a:prstGeom prst="rect">
            <a:avLst/>
          </a:prstGeom>
        </p:spPr>
      </p:pic>
      <p:pic>
        <p:nvPicPr>
          <p:cNvPr id="31" name="Picture 30" descr="God graciously provides - banner.png">
            <a:extLst>
              <a:ext uri="{FF2B5EF4-FFF2-40B4-BE49-F238E27FC236}">
                <a16:creationId xmlns:a16="http://schemas.microsoft.com/office/drawing/2014/main" id="{8360450A-380A-CA47-87C8-B0C900F227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296" y="743172"/>
            <a:ext cx="3952891" cy="7865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A54B7A4-2846-CE4F-8029-030DEDAC29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56149" y="297901"/>
            <a:ext cx="3450413" cy="23535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DB4758-2EC7-044A-9849-43B2DB8B26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8112" y="690447"/>
            <a:ext cx="3429177" cy="19297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99D0D5-4DB6-C647-B698-FBB8485F55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0505" y="324361"/>
            <a:ext cx="2662450" cy="5835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AEE21D-60FA-CC4C-AAB6-807296CC50D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960" y="89339"/>
            <a:ext cx="1190702" cy="11907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737876-64E5-8B42-8758-22A0EF8555D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80321" y="72939"/>
            <a:ext cx="2863631" cy="5827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A587F9-E065-6646-AE84-BA8D9CB04697}"/>
              </a:ext>
            </a:extLst>
          </p:cNvPr>
          <p:cNvSpPr txBox="1"/>
          <p:nvPr/>
        </p:nvSpPr>
        <p:spPr>
          <a:xfrm>
            <a:off x="962266" y="953449"/>
            <a:ext cx="2769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Burnt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Grain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Fellowship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Sin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Guilt Offering</a:t>
            </a:r>
          </a:p>
          <a:p>
            <a:pPr marL="457200" indent="-457200">
              <a:buFont typeface="+mj-lt"/>
              <a:buAutoNum type="arabicPeriod"/>
            </a:pP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FDE703-1231-2544-868E-CF1EFA609403}"/>
              </a:ext>
            </a:extLst>
          </p:cNvPr>
          <p:cNvSpPr txBox="1"/>
          <p:nvPr/>
        </p:nvSpPr>
        <p:spPr>
          <a:xfrm>
            <a:off x="8266138" y="649588"/>
            <a:ext cx="31404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Passover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Unleavened Bread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Frist Fruits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Weeks/ Pentecost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Trumpets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Day of Atonement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Tabernacles </a:t>
            </a:r>
          </a:p>
          <a:p>
            <a:pPr marL="457200" indent="-457200">
              <a:buFont typeface="+mj-lt"/>
              <a:buAutoNum type="arabicPeriod"/>
            </a:pPr>
            <a:endParaRPr lang="en-US" sz="1600" dirty="0"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883EF9E-17AA-AD44-A708-781ABEFB88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684" y="3026592"/>
            <a:ext cx="4185065" cy="18109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5E2452-1922-6E41-A13B-64785698F55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9795" y="2657860"/>
            <a:ext cx="3369328" cy="65939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E8D0EA7-106E-6946-9A70-C495554B9B38}"/>
              </a:ext>
            </a:extLst>
          </p:cNvPr>
          <p:cNvSpPr txBox="1"/>
          <p:nvPr/>
        </p:nvSpPr>
        <p:spPr>
          <a:xfrm>
            <a:off x="705318" y="3346793"/>
            <a:ext cx="346537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entury Gothic" panose="020B0502020202020204" pitchFamily="34" charset="0"/>
              </a:rPr>
              <a:t>Ordains the Priests: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•Aaron and his sons 1</a:t>
            </a:r>
            <a:r>
              <a:rPr lang="en-US" sz="2000" baseline="30000" dirty="0">
                <a:latin typeface="Century Gothic" panose="020B0502020202020204" pitchFamily="34" charset="0"/>
              </a:rPr>
              <a:t>st</a:t>
            </a:r>
            <a:r>
              <a:rPr lang="en-US" sz="2000" dirty="0">
                <a:latin typeface="Century Gothic" panose="020B0502020202020204" pitchFamily="34" charset="0"/>
              </a:rPr>
              <a:t> 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•Enter into Gods presence on behalf of Israel</a:t>
            </a:r>
          </a:p>
          <a:p>
            <a:endParaRPr lang="en-US" sz="2000" dirty="0">
              <a:latin typeface="Century Gothic" panose="020B0502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4A92A3C-C141-3340-A3C3-A2906B04C8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74663" y="2771630"/>
            <a:ext cx="3970050" cy="185647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4417A19-A792-3342-84A0-B5E3A23DD7A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06337" y="2508850"/>
            <a:ext cx="3479914" cy="65731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EC718E7-8B97-184E-8061-664F299FA5D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16266" y="2962084"/>
            <a:ext cx="3547622" cy="154244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BE76DCD-D168-DE4C-9CB8-2823399C37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8634" y="5156336"/>
            <a:ext cx="3902062" cy="15958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582A24-A4FB-7241-96A7-D70FDEF8E40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1719" y="4856954"/>
            <a:ext cx="2971139" cy="65939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3E8046F-699C-0F4D-B099-A496F98E3D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0509" y="4945740"/>
            <a:ext cx="4072857" cy="187389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170974D-5E37-5A4B-A476-CE6EF9D41CD4}"/>
              </a:ext>
            </a:extLst>
          </p:cNvPr>
          <p:cNvSpPr txBox="1"/>
          <p:nvPr/>
        </p:nvSpPr>
        <p:spPr>
          <a:xfrm>
            <a:off x="661311" y="5502090"/>
            <a:ext cx="34026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anose="020B0502020202020204" pitchFamily="34" charset="0"/>
              </a:rPr>
              <a:t>• Can and cannot touch.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 Can and Cannot eat … 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 And … and … and …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A14D195-61FD-C741-BE76-49D26893C373}"/>
              </a:ext>
            </a:extLst>
          </p:cNvPr>
          <p:cNvSpPr txBox="1"/>
          <p:nvPr/>
        </p:nvSpPr>
        <p:spPr>
          <a:xfrm>
            <a:off x="8135700" y="5156336"/>
            <a:ext cx="37090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• Were called to live differently  </a:t>
            </a:r>
          </a:p>
          <a:p>
            <a:r>
              <a:rPr lang="en-US" dirty="0">
                <a:latin typeface="Century Gothic" panose="020B0502020202020204" pitchFamily="34" charset="0"/>
              </a:rPr>
              <a:t>   than their </a:t>
            </a:r>
            <a:r>
              <a:rPr lang="en-US" dirty="0" err="1">
                <a:latin typeface="Century Gothic" panose="020B0502020202020204" pitchFamily="34" charset="0"/>
              </a:rPr>
              <a:t>neighbours</a:t>
            </a:r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• Sexual Integrity </a:t>
            </a:r>
          </a:p>
          <a:p>
            <a:r>
              <a:rPr lang="en-US" dirty="0">
                <a:latin typeface="Century Gothic" panose="020B0502020202020204" pitchFamily="34" charset="0"/>
              </a:rPr>
              <a:t>• Care for the Poor </a:t>
            </a:r>
          </a:p>
          <a:p>
            <a:r>
              <a:rPr lang="en-US" dirty="0">
                <a:latin typeface="Century Gothic" panose="020B0502020202020204" pitchFamily="34" charset="0"/>
              </a:rPr>
              <a:t>• Social Justice …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82BC42D-0A37-5D47-A44C-A6748F85D53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351491" y="4380937"/>
            <a:ext cx="3279166" cy="60513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F9474DD-A183-2B4B-A478-519CCDFCF71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131638" y="4834708"/>
            <a:ext cx="3807757" cy="20164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537FD52-E8EF-034D-BAA9-5E452EFE538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723595" y="4615001"/>
            <a:ext cx="2945404" cy="623209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6793E1E8-62E0-0740-9619-13777D970516}"/>
              </a:ext>
            </a:extLst>
          </p:cNvPr>
          <p:cNvSpPr/>
          <p:nvPr/>
        </p:nvSpPr>
        <p:spPr>
          <a:xfrm>
            <a:off x="65959" y="0"/>
            <a:ext cx="11984321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00B40C3-5675-DA49-8855-C12ACDF7335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464669" y="78017"/>
            <a:ext cx="4572000" cy="47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089385"/>
      </p:ext>
    </p:extLst>
  </p:cSld>
  <p:clrMapOvr>
    <a:masterClrMapping/>
  </p:clrMapOvr>
  <p:transition spd="slow">
    <p:wipe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F222426-0A43-EE48-A912-FDB00FB8EB83}"/>
              </a:ext>
            </a:extLst>
          </p:cNvPr>
          <p:cNvSpPr txBox="1"/>
          <p:nvPr/>
        </p:nvSpPr>
        <p:spPr>
          <a:xfrm>
            <a:off x="527035" y="32879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BURNT OR ASCENSION OFFERING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B64AA3-4052-7C4C-95A0-F2963D919AF9}"/>
              </a:ext>
            </a:extLst>
          </p:cNvPr>
          <p:cNvSpPr txBox="1"/>
          <p:nvPr/>
        </p:nvSpPr>
        <p:spPr>
          <a:xfrm>
            <a:off x="1018112" y="1159789"/>
            <a:ext cx="1064685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en-US" sz="4800" dirty="0">
                <a:latin typeface="Century Gothic" panose="020B0502020202020204" pitchFamily="34" charset="0"/>
              </a:rPr>
              <a:t>Choose the Proper animal</a:t>
            </a:r>
          </a:p>
          <a:p>
            <a:pPr marL="914400" indent="-914400">
              <a:buFontTx/>
              <a:buAutoNum type="arabicPeriod"/>
            </a:pPr>
            <a:r>
              <a:rPr lang="en-US" sz="4800" dirty="0">
                <a:latin typeface="Century Gothic" panose="020B0502020202020204" pitchFamily="34" charset="0"/>
              </a:rPr>
              <a:t>Presentation Rite</a:t>
            </a:r>
          </a:p>
          <a:p>
            <a:pPr marL="914400" indent="-914400">
              <a:buAutoNum type="arabicPeriod"/>
            </a:pPr>
            <a:r>
              <a:rPr lang="en-US" sz="4800" dirty="0">
                <a:latin typeface="Century Gothic" panose="020B0502020202020204" pitchFamily="34" charset="0"/>
              </a:rPr>
              <a:t>Hand-leaning Rite</a:t>
            </a:r>
          </a:p>
          <a:p>
            <a:pPr marL="914400" indent="-914400">
              <a:buAutoNum type="arabicPeriod"/>
            </a:pPr>
            <a:r>
              <a:rPr lang="en-US" sz="4800" b="1" dirty="0">
                <a:latin typeface="Century Gothic" panose="020B0502020202020204" pitchFamily="34" charset="0"/>
              </a:rPr>
              <a:t>SLAUGHTER RITE</a:t>
            </a:r>
          </a:p>
        </p:txBody>
      </p:sp>
    </p:spTree>
    <p:extLst>
      <p:ext uri="{BB962C8B-B14F-4D97-AF65-F5344CB8AC3E}">
        <p14:creationId xmlns:p14="http://schemas.microsoft.com/office/powerpoint/2010/main" val="126820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6340DB-B225-2F40-A47B-D4B1DAF568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089" y="0"/>
            <a:ext cx="122221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715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 descr="leviticus-alone.png">
            <a:extLst>
              <a:ext uri="{FF2B5EF4-FFF2-40B4-BE49-F238E27FC236}">
                <a16:creationId xmlns:a16="http://schemas.microsoft.com/office/drawing/2014/main" id="{8C7DBCC9-76D2-AC46-8555-BFEB9A1129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34" y="17300"/>
            <a:ext cx="2863631" cy="100220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1192C87-8BD8-7A4C-A310-14FD0A98745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905250" y="1470219"/>
            <a:ext cx="3917374" cy="1764696"/>
          </a:xfrm>
          <a:prstGeom prst="rect">
            <a:avLst/>
          </a:prstGeom>
        </p:spPr>
      </p:pic>
      <p:pic>
        <p:nvPicPr>
          <p:cNvPr id="50" name="Picture 49" descr="God graciously provides - banner.png">
            <a:extLst>
              <a:ext uri="{FF2B5EF4-FFF2-40B4-BE49-F238E27FC236}">
                <a16:creationId xmlns:a16="http://schemas.microsoft.com/office/drawing/2014/main" id="{564C4CBC-7EBE-3B40-86D1-3205A903FF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058" y="812319"/>
            <a:ext cx="3952891" cy="7865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DB4758-2EC7-044A-9849-43B2DB8B26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4758" y="979883"/>
            <a:ext cx="2986329" cy="18836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99D0D5-4DB6-C647-B698-FBB8485F55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9931" y="676434"/>
            <a:ext cx="2662450" cy="58355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A587F9-E065-6646-AE84-BA8D9CB04697}"/>
              </a:ext>
            </a:extLst>
          </p:cNvPr>
          <p:cNvSpPr txBox="1"/>
          <p:nvPr/>
        </p:nvSpPr>
        <p:spPr>
          <a:xfrm>
            <a:off x="1338863" y="1346029"/>
            <a:ext cx="26186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0675" indent="-320675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Burnt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Grain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Fellowship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Sin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Guilt Offering</a:t>
            </a:r>
          </a:p>
          <a:p>
            <a:pPr marL="320675" indent="-320675">
              <a:buFont typeface="+mj-lt"/>
              <a:buAutoNum type="arabicPeriod"/>
            </a:pPr>
            <a:endParaRPr lang="en-US" sz="1600" dirty="0"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883EF9E-17AA-AD44-A708-781ABEFB88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427" y="3238833"/>
            <a:ext cx="4004270" cy="15958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5E2452-1922-6E41-A13B-64785698F55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486" y="2886891"/>
            <a:ext cx="3369328" cy="65939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E8D0EA7-106E-6946-9A70-C495554B9B38}"/>
              </a:ext>
            </a:extLst>
          </p:cNvPr>
          <p:cNvSpPr txBox="1"/>
          <p:nvPr/>
        </p:nvSpPr>
        <p:spPr>
          <a:xfrm>
            <a:off x="651846" y="3499136"/>
            <a:ext cx="34653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</a:rPr>
              <a:t>Ordains the Priests:</a:t>
            </a:r>
          </a:p>
          <a:p>
            <a:r>
              <a:rPr lang="en-US" dirty="0">
                <a:latin typeface="Century Gothic" panose="020B0502020202020204" pitchFamily="34" charset="0"/>
              </a:rPr>
              <a:t>•   Aaron and his sons 1</a:t>
            </a:r>
            <a:r>
              <a:rPr lang="en-US" baseline="30000" dirty="0">
                <a:latin typeface="Century Gothic" panose="020B0502020202020204" pitchFamily="34" charset="0"/>
              </a:rPr>
              <a:t>st</a:t>
            </a:r>
            <a:r>
              <a:rPr lang="en-US" dirty="0">
                <a:latin typeface="Century Gothic" panose="020B0502020202020204" pitchFamily="34" charset="0"/>
              </a:rPr>
              <a:t> </a:t>
            </a:r>
          </a:p>
          <a:p>
            <a:r>
              <a:rPr lang="en-US" dirty="0">
                <a:latin typeface="Century Gothic" panose="020B0502020202020204" pitchFamily="34" charset="0"/>
              </a:rPr>
              <a:t>•   Enter into Gods presence   </a:t>
            </a:r>
          </a:p>
          <a:p>
            <a:r>
              <a:rPr lang="en-US" dirty="0">
                <a:latin typeface="Century Gothic" panose="020B0502020202020204" pitchFamily="34" charset="0"/>
              </a:rPr>
              <a:t>     on behalf of Israel</a:t>
            </a:r>
          </a:p>
          <a:p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BE76DCD-D168-DE4C-9CB8-2823399C37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634" y="5156336"/>
            <a:ext cx="3902062" cy="15958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582A24-A4FB-7241-96A7-D70FDEF8E4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1719" y="4856954"/>
            <a:ext cx="2971139" cy="65939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3E8046F-699C-0F4D-B099-A496F98E3D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7949" y="5087349"/>
            <a:ext cx="4072857" cy="165370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A54B7A4-2846-CE4F-8029-030DEDAC292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97333" y="275027"/>
            <a:ext cx="2703020" cy="235351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170974D-5E37-5A4B-A476-CE6EF9D41CD4}"/>
              </a:ext>
            </a:extLst>
          </p:cNvPr>
          <p:cNvSpPr txBox="1"/>
          <p:nvPr/>
        </p:nvSpPr>
        <p:spPr>
          <a:xfrm>
            <a:off x="661311" y="5502090"/>
            <a:ext cx="34026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anose="020B0502020202020204" pitchFamily="34" charset="0"/>
              </a:rPr>
              <a:t>• Can and cannot touch.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 Can and Cannot eat … 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 And … and … and …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A14D195-61FD-C741-BE76-49D26893C373}"/>
              </a:ext>
            </a:extLst>
          </p:cNvPr>
          <p:cNvSpPr txBox="1"/>
          <p:nvPr/>
        </p:nvSpPr>
        <p:spPr>
          <a:xfrm>
            <a:off x="8126521" y="5262578"/>
            <a:ext cx="370901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Century Gothic" panose="020B0502020202020204" pitchFamily="34" charset="0"/>
              </a:rPr>
              <a:t>Called to live differently than their </a:t>
            </a:r>
            <a:r>
              <a:rPr lang="en-US" sz="1600" b="1" dirty="0" err="1">
                <a:latin typeface="Century Gothic" panose="020B0502020202020204" pitchFamily="34" charset="0"/>
              </a:rPr>
              <a:t>neighbours</a:t>
            </a:r>
            <a:r>
              <a:rPr lang="en-US" sz="1600" b="1" dirty="0">
                <a:latin typeface="Century Gothic" panose="020B0502020202020204" pitchFamily="34" charset="0"/>
              </a:rPr>
              <a:t>:</a:t>
            </a:r>
          </a:p>
          <a:p>
            <a:r>
              <a:rPr lang="en-US" sz="1600" dirty="0">
                <a:latin typeface="Century Gothic" panose="020B0502020202020204" pitchFamily="34" charset="0"/>
              </a:rPr>
              <a:t>• Sexual Integrity </a:t>
            </a:r>
          </a:p>
          <a:p>
            <a:r>
              <a:rPr lang="en-US" sz="1600" dirty="0">
                <a:latin typeface="Century Gothic" panose="020B0502020202020204" pitchFamily="34" charset="0"/>
              </a:rPr>
              <a:t>• Care for the Poor </a:t>
            </a:r>
          </a:p>
          <a:p>
            <a:r>
              <a:rPr lang="en-US" sz="1600" dirty="0">
                <a:latin typeface="Century Gothic" panose="020B0502020202020204" pitchFamily="34" charset="0"/>
              </a:rPr>
              <a:t>• Social Justice …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82BC42D-0A37-5D47-A44C-A6748F85D53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71503" y="3979990"/>
            <a:ext cx="3279166" cy="60513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3FDE703-1231-2544-868E-CF1EFA609403}"/>
              </a:ext>
            </a:extLst>
          </p:cNvPr>
          <p:cNvSpPr txBox="1"/>
          <p:nvPr/>
        </p:nvSpPr>
        <p:spPr>
          <a:xfrm>
            <a:off x="7922168" y="635238"/>
            <a:ext cx="254825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8288" indent="-268288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Passover</a:t>
            </a:r>
          </a:p>
          <a:p>
            <a:pPr marL="268288" indent="-268288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Unleavened Bread</a:t>
            </a:r>
          </a:p>
          <a:p>
            <a:pPr marL="268288" indent="-268288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Frist Fruits</a:t>
            </a:r>
          </a:p>
          <a:p>
            <a:pPr marL="268288" indent="-268288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Weeks/ Pentecost</a:t>
            </a:r>
          </a:p>
          <a:p>
            <a:pPr marL="268288" indent="-268288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Trumpets</a:t>
            </a:r>
          </a:p>
          <a:p>
            <a:pPr marL="268288" indent="-268288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Day of Atonement</a:t>
            </a:r>
          </a:p>
          <a:p>
            <a:pPr marL="268288" indent="-268288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Tabernacles </a:t>
            </a:r>
          </a:p>
          <a:p>
            <a:pPr marL="268288" indent="-268288">
              <a:buFont typeface="+mj-lt"/>
              <a:buAutoNum type="arabicPeriod"/>
            </a:pPr>
            <a:endParaRPr lang="en-US" sz="1600" dirty="0">
              <a:latin typeface="Century Gothic" panose="020B050202020202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F9474DD-A183-2B4B-A478-519CCDFCF71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08274" y="4468674"/>
            <a:ext cx="3807757" cy="23068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537FD52-E8EF-034D-BAA9-5E452EFE538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87007" y="4697948"/>
            <a:ext cx="2945404" cy="6232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AEE21D-60FA-CC4C-AAB6-807296CC50D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418" y="9847"/>
            <a:ext cx="1675284" cy="16752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737876-64E5-8B42-8758-22A0EF8555D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23079" y="100520"/>
            <a:ext cx="2863631" cy="58279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B130C936-F828-8D47-ACBD-475B1DD2A695}"/>
              </a:ext>
            </a:extLst>
          </p:cNvPr>
          <p:cNvGrpSpPr/>
          <p:nvPr/>
        </p:nvGrpSpPr>
        <p:grpSpPr>
          <a:xfrm>
            <a:off x="7718717" y="2516293"/>
            <a:ext cx="4185065" cy="2117243"/>
            <a:chOff x="2794001" y="1006883"/>
            <a:chExt cx="9086529" cy="5274615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F01DC481-36BD-EB47-9F0A-7B40C0735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3957289" y="1382337"/>
              <a:ext cx="3917374" cy="1764696"/>
            </a:xfrm>
            <a:prstGeom prst="rect">
              <a:avLst/>
            </a:prstGeom>
          </p:spPr>
        </p:pic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CD42B9A-FEFC-FC4F-B8EF-78B5FCA72F4E}"/>
                </a:ext>
              </a:extLst>
            </p:cNvPr>
            <p:cNvGrpSpPr/>
            <p:nvPr/>
          </p:nvGrpSpPr>
          <p:grpSpPr>
            <a:xfrm>
              <a:off x="2794001" y="1021824"/>
              <a:ext cx="8976130" cy="5259674"/>
              <a:chOff x="5948888" y="2607283"/>
              <a:chExt cx="5715000" cy="3127311"/>
            </a:xfrm>
          </p:grpSpPr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2B3ABEEC-91CD-9D48-983D-11EEAF3F02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32409" y="3198579"/>
                <a:ext cx="5423232" cy="2536015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EB7461B0-7434-2A40-94DD-BF048B36DA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948888" y="2607283"/>
                <a:ext cx="5715000" cy="1079500"/>
              </a:xfrm>
              <a:prstGeom prst="rect">
                <a:avLst/>
              </a:prstGeom>
            </p:spPr>
          </p:pic>
        </p:grp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F9AB834A-488E-8D47-932F-4327B10F9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8986829" y="2016296"/>
              <a:ext cx="2868177" cy="4056961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9738F6E-B332-6B45-A67E-250943EA9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3544351" y="3068288"/>
              <a:ext cx="2497931" cy="2338827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C7D75CF-A8EE-8A4C-9327-1B57174DA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5175034" y="2229980"/>
              <a:ext cx="4222965" cy="3985052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5C843605-DCD0-1B42-AD5C-9AE95D97BD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4453202" y="4423345"/>
              <a:ext cx="5657727" cy="1494494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A7BBF719-9F91-B04D-B2E2-97BCCC2B8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8955198" y="1972525"/>
              <a:ext cx="2925332" cy="2830354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74E0EC3D-B03A-1A42-A4A7-A3278517AC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794001" y="1006883"/>
              <a:ext cx="9014575" cy="1815559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621B15F-ECA6-724A-B7D2-6EF9C627C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4389080" y="3926500"/>
              <a:ext cx="5824416" cy="1584735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08DC5C5-79E1-0947-9343-AD3E7E0AEF3D}"/>
              </a:ext>
            </a:extLst>
          </p:cNvPr>
          <p:cNvGrpSpPr/>
          <p:nvPr/>
        </p:nvGrpSpPr>
        <p:grpSpPr>
          <a:xfrm>
            <a:off x="10301534" y="1291004"/>
            <a:ext cx="1453425" cy="1307553"/>
            <a:chOff x="1146383" y="635561"/>
            <a:chExt cx="4949617" cy="4452853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A919E45E-AD04-7C45-8B61-3F6DEBD365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46383" y="1769585"/>
              <a:ext cx="4949617" cy="3318829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AB6D6B4E-95FF-9243-AA92-4FC8A16D5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1285885" y="635561"/>
              <a:ext cx="4610100" cy="1612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251711C-3DB1-D44A-B4AA-B895E41D34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1504327" y="2324605"/>
              <a:ext cx="4344437" cy="2540391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0248EA1-D3AC-2940-A793-20CE5DB5C3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2346453" y="2356792"/>
              <a:ext cx="3721100" cy="1016000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1170A78B-60C6-CD46-A3E9-FD8C9FEBD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2358209" y="2742962"/>
              <a:ext cx="3657600" cy="1498600"/>
            </a:xfrm>
            <a:prstGeom prst="rect">
              <a:avLst/>
            </a:prstGeom>
          </p:spPr>
        </p:pic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6A4FDF4-8D52-014F-BF45-C6F2CD3D3E47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0698140" y="28473"/>
            <a:ext cx="1481229" cy="153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613451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3DB4758-2EC7-044A-9849-43B2DB8B26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49" y="1845760"/>
            <a:ext cx="6779884" cy="38695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99D0D5-4DB6-C647-B698-FBB8485F55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416" y="1066360"/>
            <a:ext cx="5624039" cy="123266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A587F9-E065-6646-AE84-BA8D9CB04697}"/>
              </a:ext>
            </a:extLst>
          </p:cNvPr>
          <p:cNvSpPr txBox="1"/>
          <p:nvPr/>
        </p:nvSpPr>
        <p:spPr>
          <a:xfrm>
            <a:off x="1028630" y="2299027"/>
            <a:ext cx="59023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0675" indent="-320675">
              <a:buFont typeface="+mj-lt"/>
              <a:buAutoNum type="arabicPeriod"/>
            </a:pPr>
            <a:r>
              <a:rPr lang="en-US" sz="3600" b="1" dirty="0">
                <a:latin typeface="Century Gothic" panose="020B0502020202020204" pitchFamily="34" charset="0"/>
              </a:rPr>
              <a:t> Burnt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3600" b="1" dirty="0">
                <a:latin typeface="Century Gothic" panose="020B0502020202020204" pitchFamily="34" charset="0"/>
              </a:rPr>
              <a:t> Grain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3600" b="1" dirty="0">
                <a:latin typeface="Century Gothic" panose="020B0502020202020204" pitchFamily="34" charset="0"/>
              </a:rPr>
              <a:t> Fellowship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3600" b="1" dirty="0">
                <a:latin typeface="Century Gothic" panose="020B0502020202020204" pitchFamily="34" charset="0"/>
              </a:rPr>
              <a:t> Sin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3600" b="1" dirty="0">
                <a:latin typeface="Century Gothic" panose="020B0502020202020204" pitchFamily="34" charset="0"/>
              </a:rPr>
              <a:t> Guilt Offering</a:t>
            </a:r>
          </a:p>
          <a:p>
            <a:pPr marL="320675" indent="-320675">
              <a:buFont typeface="+mj-lt"/>
              <a:buAutoNum type="arabicPeriod"/>
            </a:pPr>
            <a:endParaRPr lang="en-US" sz="3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72152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3DB4758-2EC7-044A-9849-43B2DB8B26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49" y="1845760"/>
            <a:ext cx="6779884" cy="38695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99D0D5-4DB6-C647-B698-FBB8485F55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416" y="1066360"/>
            <a:ext cx="5624039" cy="123266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D505A92-EE16-814F-A361-31BF1E104D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14147" y="2286845"/>
            <a:ext cx="6228519" cy="213628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A587F9-E065-6646-AE84-BA8D9CB04697}"/>
              </a:ext>
            </a:extLst>
          </p:cNvPr>
          <p:cNvSpPr txBox="1"/>
          <p:nvPr/>
        </p:nvSpPr>
        <p:spPr>
          <a:xfrm>
            <a:off x="914330" y="2204046"/>
            <a:ext cx="59023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0675" indent="-320675">
              <a:buFont typeface="+mj-lt"/>
              <a:buAutoNum type="arabicPeriod"/>
            </a:pPr>
            <a:r>
              <a:rPr lang="en-US" sz="4400" b="1" dirty="0">
                <a:latin typeface="Century Gothic" panose="020B0502020202020204" pitchFamily="34" charset="0"/>
              </a:rPr>
              <a:t> Burnt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4400" b="1" dirty="0">
                <a:latin typeface="Century Gothic" panose="020B0502020202020204" pitchFamily="34" charset="0"/>
              </a:rPr>
              <a:t> Grain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4400" b="1" dirty="0">
                <a:latin typeface="Century Gothic" panose="020B0502020202020204" pitchFamily="34" charset="0"/>
              </a:rPr>
              <a:t> Fellowship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3600" b="1" dirty="0">
                <a:latin typeface="Century Gothic" panose="020B0502020202020204" pitchFamily="34" charset="0"/>
              </a:rPr>
              <a:t> Sin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3600" b="1" dirty="0">
                <a:latin typeface="Century Gothic" panose="020B0502020202020204" pitchFamily="34" charset="0"/>
              </a:rPr>
              <a:t> Guilt Offering</a:t>
            </a:r>
          </a:p>
          <a:p>
            <a:pPr marL="320675" indent="-320675">
              <a:buFont typeface="+mj-lt"/>
              <a:buAutoNum type="arabicPeriod"/>
            </a:pPr>
            <a:endParaRPr lang="en-US" sz="3600" dirty="0">
              <a:latin typeface="Century Gothic" panose="020B0502020202020204" pitchFamily="34" charset="0"/>
            </a:endParaRP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26801B5D-32AF-BF46-AFD1-79A92BEF08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5839" y="943233"/>
            <a:ext cx="4945378" cy="221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29199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3DB4758-2EC7-044A-9849-43B2DB8B26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49" y="1845760"/>
            <a:ext cx="6102550" cy="38695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99D0D5-4DB6-C647-B698-FBB8485F55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416" y="1066360"/>
            <a:ext cx="5624039" cy="12326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1B06B2-E28A-7E4B-860C-A4AB34F641F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752433" y="3990347"/>
            <a:ext cx="5383395" cy="15807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A587F9-E065-6646-AE84-BA8D9CB04697}"/>
              </a:ext>
            </a:extLst>
          </p:cNvPr>
          <p:cNvSpPr txBox="1"/>
          <p:nvPr/>
        </p:nvSpPr>
        <p:spPr>
          <a:xfrm>
            <a:off x="1108032" y="2375319"/>
            <a:ext cx="502183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0675" indent="-320675">
              <a:buFont typeface="+mj-lt"/>
              <a:buAutoNum type="arabicPeriod"/>
            </a:pPr>
            <a:r>
              <a:rPr lang="en-US" sz="3600" dirty="0">
                <a:latin typeface="Century Gothic" panose="020B0502020202020204" pitchFamily="34" charset="0"/>
              </a:rPr>
              <a:t> Burnt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3600" dirty="0">
                <a:latin typeface="Century Gothic" panose="020B0502020202020204" pitchFamily="34" charset="0"/>
              </a:rPr>
              <a:t> Grain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3600" dirty="0">
                <a:latin typeface="Century Gothic" panose="020B0502020202020204" pitchFamily="34" charset="0"/>
              </a:rPr>
              <a:t> Fellowship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4400" b="1" dirty="0">
                <a:latin typeface="Century Gothic" panose="020B0502020202020204" pitchFamily="34" charset="0"/>
              </a:rPr>
              <a:t> Sin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4400" b="1" dirty="0">
                <a:latin typeface="Century Gothic" panose="020B0502020202020204" pitchFamily="34" charset="0"/>
              </a:rPr>
              <a:t> Guilt Offering</a:t>
            </a:r>
          </a:p>
          <a:p>
            <a:pPr marL="320675" indent="-320675">
              <a:buFont typeface="+mj-lt"/>
              <a:buAutoNum type="arabicPeriod"/>
            </a:pPr>
            <a:endParaRPr lang="en-US" sz="3600" dirty="0">
              <a:latin typeface="Century Gothic" panose="020B0502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792FB85-6A86-8C4A-B315-C9B1D681EF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9561" y="4430192"/>
            <a:ext cx="6823390" cy="178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32898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3DB4758-2EC7-044A-9849-43B2DB8B26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49" y="1845760"/>
            <a:ext cx="6102550" cy="38695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99D0D5-4DB6-C647-B698-FBB8485F55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416" y="1066360"/>
            <a:ext cx="5624039" cy="12326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92EB77-6EEA-D94C-858C-37A148B86F7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786300" y="2299027"/>
            <a:ext cx="5021834" cy="90137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A587F9-E065-6646-AE84-BA8D9CB04697}"/>
              </a:ext>
            </a:extLst>
          </p:cNvPr>
          <p:cNvSpPr txBox="1"/>
          <p:nvPr/>
        </p:nvSpPr>
        <p:spPr>
          <a:xfrm>
            <a:off x="1108032" y="2375319"/>
            <a:ext cx="502183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0675" indent="-320675">
              <a:buFont typeface="+mj-lt"/>
              <a:buAutoNum type="arabicPeriod"/>
            </a:pPr>
            <a:r>
              <a:rPr lang="en-US" sz="4400" b="1" dirty="0">
                <a:latin typeface="Century Gothic" panose="020B0502020202020204" pitchFamily="34" charset="0"/>
              </a:rPr>
              <a:t> Burnt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3600" dirty="0">
                <a:latin typeface="Century Gothic" panose="020B0502020202020204" pitchFamily="34" charset="0"/>
              </a:rPr>
              <a:t> Grain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3600" dirty="0">
                <a:latin typeface="Century Gothic" panose="020B0502020202020204" pitchFamily="34" charset="0"/>
              </a:rPr>
              <a:t> Fellowship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3600" dirty="0">
                <a:latin typeface="Century Gothic" panose="020B0502020202020204" pitchFamily="34" charset="0"/>
              </a:rPr>
              <a:t> Sin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3600" dirty="0">
                <a:latin typeface="Century Gothic" panose="020B0502020202020204" pitchFamily="34" charset="0"/>
              </a:rPr>
              <a:t> Guilt Offering</a:t>
            </a:r>
          </a:p>
          <a:p>
            <a:pPr marL="320675" indent="-320675">
              <a:buFont typeface="+mj-lt"/>
              <a:buAutoNum type="arabicPeriod"/>
            </a:pPr>
            <a:endParaRPr lang="en-US" sz="3600" dirty="0">
              <a:latin typeface="Century Gothic" panose="020B0502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5480DAB-CFDA-A543-BA83-340B891A73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7782" y="492950"/>
            <a:ext cx="4945378" cy="22190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17E4D3C-1A35-054D-ADD4-28904D49C4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7782" y="2598650"/>
            <a:ext cx="6365169" cy="166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8679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3DB4758-2EC7-044A-9849-43B2DB8B26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49" y="1845760"/>
            <a:ext cx="6102550" cy="38695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99D0D5-4DB6-C647-B698-FBB8485F55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416" y="1066360"/>
            <a:ext cx="5624039" cy="12326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92EB77-6EEA-D94C-858C-37A148B86F7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rcRect/>
          <a:stretch/>
        </p:blipFill>
        <p:spPr>
          <a:xfrm>
            <a:off x="983848" y="2500132"/>
            <a:ext cx="5296402" cy="28936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A587F9-E065-6646-AE84-BA8D9CB04697}"/>
              </a:ext>
            </a:extLst>
          </p:cNvPr>
          <p:cNvSpPr txBox="1"/>
          <p:nvPr/>
        </p:nvSpPr>
        <p:spPr>
          <a:xfrm>
            <a:off x="1108032" y="2375319"/>
            <a:ext cx="502183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0675" indent="-320675">
              <a:buFont typeface="+mj-lt"/>
              <a:buAutoNum type="arabicPeriod"/>
            </a:pPr>
            <a:r>
              <a:rPr lang="en-US" sz="4400" dirty="0">
                <a:latin typeface="Century Gothic" panose="020B0502020202020204" pitchFamily="34" charset="0"/>
              </a:rPr>
              <a:t> </a:t>
            </a:r>
            <a:r>
              <a:rPr lang="en-US" sz="3600" dirty="0">
                <a:latin typeface="Century Gothic" panose="020B0502020202020204" pitchFamily="34" charset="0"/>
              </a:rPr>
              <a:t>Burnt Offering</a:t>
            </a:r>
            <a:endParaRPr lang="en-US" sz="4400" dirty="0">
              <a:latin typeface="Century Gothic" panose="020B0502020202020204" pitchFamily="34" charset="0"/>
            </a:endParaRPr>
          </a:p>
          <a:p>
            <a:pPr marL="320675" indent="-320675">
              <a:buFont typeface="+mj-lt"/>
              <a:buAutoNum type="arabicPeriod"/>
            </a:pPr>
            <a:r>
              <a:rPr lang="en-US" sz="3600" dirty="0">
                <a:latin typeface="Century Gothic" panose="020B0502020202020204" pitchFamily="34" charset="0"/>
              </a:rPr>
              <a:t> Grain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3600" dirty="0">
                <a:latin typeface="Century Gothic" panose="020B0502020202020204" pitchFamily="34" charset="0"/>
              </a:rPr>
              <a:t> Fellowship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3600" dirty="0">
                <a:latin typeface="Century Gothic" panose="020B0502020202020204" pitchFamily="34" charset="0"/>
              </a:rPr>
              <a:t> Sin Offering</a:t>
            </a:r>
          </a:p>
          <a:p>
            <a:pPr marL="320675" indent="-320675">
              <a:buFont typeface="+mj-lt"/>
              <a:buAutoNum type="arabicPeriod"/>
            </a:pPr>
            <a:r>
              <a:rPr lang="en-US" sz="3600" dirty="0">
                <a:latin typeface="Century Gothic" panose="020B0502020202020204" pitchFamily="34" charset="0"/>
              </a:rPr>
              <a:t> Guilt Offering</a:t>
            </a:r>
          </a:p>
          <a:p>
            <a:pPr marL="320675" indent="-320675">
              <a:buFont typeface="+mj-lt"/>
              <a:buAutoNum type="arabicPeriod"/>
            </a:pPr>
            <a:endParaRPr lang="en-US" sz="3600" dirty="0">
              <a:latin typeface="Century Gothic" panose="020B0502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5480DAB-CFDA-A543-BA83-340B891A73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3691" y="1162549"/>
            <a:ext cx="4945378" cy="22190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17E4D3C-1A35-054D-ADD4-28904D49C4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49519" y="4325389"/>
            <a:ext cx="6365169" cy="166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35566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46059AB-4696-8243-A611-6D73295190A6}"/>
              </a:ext>
            </a:extLst>
          </p:cNvPr>
          <p:cNvSpPr txBox="1"/>
          <p:nvPr/>
        </p:nvSpPr>
        <p:spPr>
          <a:xfrm>
            <a:off x="793728" y="548511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BURNT OFFERING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7F0FDE-DFAE-6447-81B4-34BBB9DF0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4533" y="4402740"/>
            <a:ext cx="2686049" cy="219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7056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EAAE613-B26F-8545-8F6A-05AD45C93B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85850" y="1271786"/>
            <a:ext cx="1000125" cy="7232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76C7C73-1A3C-6A40-B9D2-09583A37A5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871685" y="548511"/>
            <a:ext cx="3643539" cy="9213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6059AB-4696-8243-A611-6D73295190A6}"/>
              </a:ext>
            </a:extLst>
          </p:cNvPr>
          <p:cNvSpPr txBox="1"/>
          <p:nvPr/>
        </p:nvSpPr>
        <p:spPr>
          <a:xfrm>
            <a:off x="793728" y="548511"/>
            <a:ext cx="106468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BURNT OR ASCENSION OFFERING</a:t>
            </a:r>
          </a:p>
          <a:p>
            <a:r>
              <a:rPr lang="en-US" sz="4000" b="1" i="1" dirty="0">
                <a:latin typeface="Century Gothic" panose="020B0502020202020204" pitchFamily="34" charset="0"/>
              </a:rPr>
              <a:t>(</a:t>
            </a:r>
            <a:r>
              <a:rPr lang="en-US" sz="4000" b="1" i="1" dirty="0" err="1">
                <a:latin typeface="Century Gothic" panose="020B0502020202020204" pitchFamily="34" charset="0"/>
              </a:rPr>
              <a:t>ʿōlâ</a:t>
            </a:r>
            <a:r>
              <a:rPr lang="en-US" sz="4000" b="1" i="1" dirty="0">
                <a:latin typeface="Century Gothic" panose="020B0502020202020204" pitchFamily="34" charset="0"/>
              </a:rPr>
              <a:t>  - to go up/ascend)</a:t>
            </a:r>
            <a:endParaRPr lang="en-US" sz="3200" i="1" dirty="0">
              <a:latin typeface="Century Gothic" panose="020B0502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7F0FDE-DFAE-6447-81B4-34BBB9DF08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4533" y="4402740"/>
            <a:ext cx="2686049" cy="2190468"/>
          </a:xfrm>
          <a:prstGeom prst="rect">
            <a:avLst/>
          </a:prstGeom>
        </p:spPr>
      </p:pic>
      <p:pic>
        <p:nvPicPr>
          <p:cNvPr id="7" name="Picture 6" descr="smoke-altar.png">
            <a:extLst>
              <a:ext uri="{FF2B5EF4-FFF2-40B4-BE49-F238E27FC236}">
                <a16:creationId xmlns:a16="http://schemas.microsoft.com/office/drawing/2014/main" id="{4D9CC087-6CB2-A84E-AD61-035FD9A9E1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4"/>
          <a:stretch/>
        </p:blipFill>
        <p:spPr>
          <a:xfrm>
            <a:off x="9514905" y="-26792"/>
            <a:ext cx="1883366" cy="498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16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eviticus-al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12" y="1132097"/>
            <a:ext cx="8186332" cy="2865020"/>
          </a:xfrm>
          <a:prstGeom prst="rect">
            <a:avLst/>
          </a:prstGeom>
        </p:spPr>
      </p:pic>
      <p:pic>
        <p:nvPicPr>
          <p:cNvPr id="7" name="Picture 6" descr="God graciously provides - bann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85" y="3691627"/>
            <a:ext cx="11503152" cy="228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64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AB40191-CAC4-7F45-9949-E7A157283A06}"/>
              </a:ext>
            </a:extLst>
          </p:cNvPr>
          <p:cNvGrpSpPr/>
          <p:nvPr/>
        </p:nvGrpSpPr>
        <p:grpSpPr>
          <a:xfrm>
            <a:off x="9401764" y="1152796"/>
            <a:ext cx="2341686" cy="5283693"/>
            <a:chOff x="9316761" y="548511"/>
            <a:chExt cx="2686049" cy="606070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B5D1156-2B43-1D49-BE7F-6724307FB1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</a:blip>
            <a:stretch>
              <a:fillRect/>
            </a:stretch>
          </p:blipFill>
          <p:spPr>
            <a:xfrm>
              <a:off x="9316761" y="4418745"/>
              <a:ext cx="2686049" cy="2190468"/>
            </a:xfrm>
            <a:prstGeom prst="rect">
              <a:avLst/>
            </a:prstGeom>
          </p:spPr>
        </p:pic>
        <p:pic>
          <p:nvPicPr>
            <p:cNvPr id="7" name="Picture 6" descr="smoke-altar.png">
              <a:extLst>
                <a:ext uri="{FF2B5EF4-FFF2-40B4-BE49-F238E27FC236}">
                  <a16:creationId xmlns:a16="http://schemas.microsoft.com/office/drawing/2014/main" id="{F0F0B73A-C8CD-CF4D-8762-638EFB9C2D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234"/>
            <a:stretch/>
          </p:blipFill>
          <p:spPr>
            <a:xfrm>
              <a:off x="10079871" y="548511"/>
              <a:ext cx="1572398" cy="4159743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6D28A2C6-A06F-BC45-8F43-5892B94ACB1D}"/>
              </a:ext>
            </a:extLst>
          </p:cNvPr>
          <p:cNvSpPr txBox="1"/>
          <p:nvPr/>
        </p:nvSpPr>
        <p:spPr>
          <a:xfrm>
            <a:off x="527035" y="32879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BURNT OR ASCENSION OFFERING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655E1A5-4340-3E4B-9E0F-36A19839CE5B}"/>
              </a:ext>
            </a:extLst>
          </p:cNvPr>
          <p:cNvSpPr txBox="1"/>
          <p:nvPr/>
        </p:nvSpPr>
        <p:spPr>
          <a:xfrm>
            <a:off x="438135" y="109279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1.	Choose the Proper animal</a:t>
            </a:r>
          </a:p>
        </p:txBody>
      </p:sp>
    </p:spTree>
    <p:extLst>
      <p:ext uri="{BB962C8B-B14F-4D97-AF65-F5344CB8AC3E}">
        <p14:creationId xmlns:p14="http://schemas.microsoft.com/office/powerpoint/2010/main" val="5283877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AB40191-CAC4-7F45-9949-E7A157283A06}"/>
              </a:ext>
            </a:extLst>
          </p:cNvPr>
          <p:cNvGrpSpPr/>
          <p:nvPr/>
        </p:nvGrpSpPr>
        <p:grpSpPr>
          <a:xfrm>
            <a:off x="9401764" y="1152796"/>
            <a:ext cx="2341686" cy="5283693"/>
            <a:chOff x="9316761" y="548511"/>
            <a:chExt cx="2686049" cy="606070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B5D1156-2B43-1D49-BE7F-6724307FB1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</a:blip>
            <a:stretch>
              <a:fillRect/>
            </a:stretch>
          </p:blipFill>
          <p:spPr>
            <a:xfrm>
              <a:off x="9316761" y="4418745"/>
              <a:ext cx="2686049" cy="2190468"/>
            </a:xfrm>
            <a:prstGeom prst="rect">
              <a:avLst/>
            </a:prstGeom>
          </p:spPr>
        </p:pic>
        <p:pic>
          <p:nvPicPr>
            <p:cNvPr id="7" name="Picture 6" descr="smoke-altar.png">
              <a:extLst>
                <a:ext uri="{FF2B5EF4-FFF2-40B4-BE49-F238E27FC236}">
                  <a16:creationId xmlns:a16="http://schemas.microsoft.com/office/drawing/2014/main" id="{F0F0B73A-C8CD-CF4D-8762-638EFB9C2D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234"/>
            <a:stretch/>
          </p:blipFill>
          <p:spPr>
            <a:xfrm>
              <a:off x="10079871" y="548511"/>
              <a:ext cx="1572398" cy="4159743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1321A57C-A11F-D940-93AB-63EC790C96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117" y="1840151"/>
            <a:ext cx="11939125" cy="49457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248459-712B-C141-A1CC-2BF110E667B4}"/>
              </a:ext>
            </a:extLst>
          </p:cNvPr>
          <p:cNvSpPr txBox="1"/>
          <p:nvPr/>
        </p:nvSpPr>
        <p:spPr>
          <a:xfrm>
            <a:off x="438135" y="3094774"/>
            <a:ext cx="11414036" cy="206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Leviticus 1:3</a:t>
            </a:r>
            <a:r>
              <a:rPr lang="en-US" sz="4000" dirty="0">
                <a:latin typeface="Century Gothic"/>
                <a:cs typeface="Century Gothic"/>
              </a:rPr>
              <a:t> If the offering is a burnt offering from the herd, you are to offer a male without defect. </a:t>
            </a:r>
            <a:endParaRPr lang="en-US" sz="4000" baseline="30000" dirty="0">
              <a:latin typeface="Century Gothic"/>
              <a:cs typeface="Century Gothic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28A2C6-A06F-BC45-8F43-5892B94ACB1D}"/>
              </a:ext>
            </a:extLst>
          </p:cNvPr>
          <p:cNvSpPr txBox="1"/>
          <p:nvPr/>
        </p:nvSpPr>
        <p:spPr>
          <a:xfrm>
            <a:off x="527035" y="32879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BURNT OR ASCENSION OFFERING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655E1A5-4340-3E4B-9E0F-36A19839CE5B}"/>
              </a:ext>
            </a:extLst>
          </p:cNvPr>
          <p:cNvSpPr txBox="1"/>
          <p:nvPr/>
        </p:nvSpPr>
        <p:spPr>
          <a:xfrm>
            <a:off x="438135" y="109279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1.	Choose the Proper animal</a:t>
            </a:r>
          </a:p>
        </p:txBody>
      </p:sp>
    </p:spTree>
    <p:extLst>
      <p:ext uri="{BB962C8B-B14F-4D97-AF65-F5344CB8AC3E}">
        <p14:creationId xmlns:p14="http://schemas.microsoft.com/office/powerpoint/2010/main" val="36673330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AB40191-CAC4-7F45-9949-E7A157283A06}"/>
              </a:ext>
            </a:extLst>
          </p:cNvPr>
          <p:cNvGrpSpPr/>
          <p:nvPr/>
        </p:nvGrpSpPr>
        <p:grpSpPr>
          <a:xfrm>
            <a:off x="9401764" y="1152796"/>
            <a:ext cx="2341686" cy="5283693"/>
            <a:chOff x="9316761" y="548511"/>
            <a:chExt cx="2686049" cy="606070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B5D1156-2B43-1D49-BE7F-6724307FB1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</a:blip>
            <a:stretch>
              <a:fillRect/>
            </a:stretch>
          </p:blipFill>
          <p:spPr>
            <a:xfrm>
              <a:off x="9316761" y="4418745"/>
              <a:ext cx="2686049" cy="2190468"/>
            </a:xfrm>
            <a:prstGeom prst="rect">
              <a:avLst/>
            </a:prstGeom>
          </p:spPr>
        </p:pic>
        <p:pic>
          <p:nvPicPr>
            <p:cNvPr id="7" name="Picture 6" descr="smoke-altar.png">
              <a:extLst>
                <a:ext uri="{FF2B5EF4-FFF2-40B4-BE49-F238E27FC236}">
                  <a16:creationId xmlns:a16="http://schemas.microsoft.com/office/drawing/2014/main" id="{F0F0B73A-C8CD-CF4D-8762-638EFB9C2D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234"/>
            <a:stretch/>
          </p:blipFill>
          <p:spPr>
            <a:xfrm>
              <a:off x="10079871" y="548511"/>
              <a:ext cx="1572398" cy="4159743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1321A57C-A11F-D940-93AB-63EC790C96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117" y="1840151"/>
            <a:ext cx="11939125" cy="49457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EEE65F9-C0A5-184C-9B07-8E555A32482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266497" y="4394511"/>
            <a:ext cx="1496364" cy="6678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248459-712B-C141-A1CC-2BF110E667B4}"/>
              </a:ext>
            </a:extLst>
          </p:cNvPr>
          <p:cNvSpPr txBox="1"/>
          <p:nvPr/>
        </p:nvSpPr>
        <p:spPr>
          <a:xfrm>
            <a:off x="438135" y="3094774"/>
            <a:ext cx="11414036" cy="206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Leviticus 1:3</a:t>
            </a:r>
            <a:r>
              <a:rPr lang="en-US" sz="4000" dirty="0">
                <a:latin typeface="Century Gothic"/>
                <a:cs typeface="Century Gothic"/>
              </a:rPr>
              <a:t> If the offering is a burnt offering from the herd, you are to offer a male </a:t>
            </a:r>
            <a:r>
              <a:rPr lang="en-US" sz="4000" b="1" dirty="0">
                <a:latin typeface="Century Gothic"/>
                <a:cs typeface="Century Gothic"/>
              </a:rPr>
              <a:t>without defect</a:t>
            </a:r>
            <a:r>
              <a:rPr lang="en-US" sz="4000" dirty="0">
                <a:latin typeface="Century Gothic"/>
                <a:cs typeface="Century Gothic"/>
              </a:rPr>
              <a:t>. </a:t>
            </a:r>
            <a:r>
              <a:rPr lang="en-US" sz="4000" baseline="30000" dirty="0">
                <a:latin typeface="Century Gothic"/>
                <a:cs typeface="Century Gothic"/>
              </a:rPr>
              <a:t>[</a:t>
            </a:r>
            <a:r>
              <a:rPr lang="en-US" sz="4000" baseline="30000" dirty="0" err="1">
                <a:latin typeface="Century Gothic"/>
                <a:cs typeface="Century Gothic"/>
              </a:rPr>
              <a:t>Tāmîm</a:t>
            </a:r>
            <a:r>
              <a:rPr lang="en-US" sz="4000" baseline="30000" dirty="0">
                <a:latin typeface="Century Gothic"/>
                <a:cs typeface="Century Gothic"/>
              </a:rPr>
              <a:t>]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28A2C6-A06F-BC45-8F43-5892B94ACB1D}"/>
              </a:ext>
            </a:extLst>
          </p:cNvPr>
          <p:cNvSpPr txBox="1"/>
          <p:nvPr/>
        </p:nvSpPr>
        <p:spPr>
          <a:xfrm>
            <a:off x="527035" y="32879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BURNT OR ASCENSION OFFERING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655E1A5-4340-3E4B-9E0F-36A19839CE5B}"/>
              </a:ext>
            </a:extLst>
          </p:cNvPr>
          <p:cNvSpPr txBox="1"/>
          <p:nvPr/>
        </p:nvSpPr>
        <p:spPr>
          <a:xfrm>
            <a:off x="438135" y="109279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1.	Choose the Proper animal</a:t>
            </a:r>
          </a:p>
        </p:txBody>
      </p:sp>
    </p:spTree>
    <p:extLst>
      <p:ext uri="{BB962C8B-B14F-4D97-AF65-F5344CB8AC3E}">
        <p14:creationId xmlns:p14="http://schemas.microsoft.com/office/powerpoint/2010/main" val="27377152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2A666E7-D4CC-B340-B4FB-C1DB34761B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90225" y="3712485"/>
            <a:ext cx="3051593" cy="26895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D5F0BE-A764-AF4B-829F-3E1A415023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7308" y="1446547"/>
            <a:ext cx="1931061" cy="38192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CE2C35D-AD26-1644-B72B-5728D7D7057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60104" y="1379508"/>
            <a:ext cx="2230232" cy="5259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C49963-3626-8247-99A6-1B185DD92D54}"/>
              </a:ext>
            </a:extLst>
          </p:cNvPr>
          <p:cNvSpPr txBox="1"/>
          <p:nvPr/>
        </p:nvSpPr>
        <p:spPr>
          <a:xfrm>
            <a:off x="793728" y="548511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1.	CHOOSE THE PROPER ANIMAL</a:t>
            </a:r>
          </a:p>
        </p:txBody>
      </p:sp>
    </p:spTree>
    <p:extLst>
      <p:ext uri="{BB962C8B-B14F-4D97-AF65-F5344CB8AC3E}">
        <p14:creationId xmlns:p14="http://schemas.microsoft.com/office/powerpoint/2010/main" val="40244882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84A1C46-7184-C645-B650-18D67F0BD8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90225" y="3712485"/>
            <a:ext cx="3051593" cy="26895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B5E9019-C3AF-E44F-AEB9-77841BA0FDE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240664" y="692532"/>
            <a:ext cx="2449672" cy="57765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74CCF45-D120-FD45-B88D-C920F187193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21170868">
            <a:off x="714479" y="3590872"/>
            <a:ext cx="6305654" cy="24596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F1699C-3661-B244-981E-0902A8DEB45E}"/>
              </a:ext>
            </a:extLst>
          </p:cNvPr>
          <p:cNvSpPr txBox="1"/>
          <p:nvPr/>
        </p:nvSpPr>
        <p:spPr>
          <a:xfrm>
            <a:off x="793728" y="548511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1.	CHOOSE</a:t>
            </a:r>
          </a:p>
        </p:txBody>
      </p:sp>
    </p:spTree>
    <p:extLst>
      <p:ext uri="{BB962C8B-B14F-4D97-AF65-F5344CB8AC3E}">
        <p14:creationId xmlns:p14="http://schemas.microsoft.com/office/powerpoint/2010/main" val="248016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8066013-2077-CE47-B42C-DBC480406C3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90225" y="3712485"/>
            <a:ext cx="3051593" cy="26895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D0D84B1-456A-624B-B5F9-34B7EB27D8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240664" y="692532"/>
            <a:ext cx="2449672" cy="57765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74CCF45-D120-FD45-B88D-C920F187193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21170868">
            <a:off x="714479" y="3590872"/>
            <a:ext cx="6305654" cy="24596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3F374D-71E2-DC44-AC79-2B8ACC7292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7042" y="1819699"/>
            <a:ext cx="1570264" cy="24578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F1AAC7-D2EF-7446-A097-D2D8D1EB19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447" y="433483"/>
            <a:ext cx="4380104" cy="177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9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B3F374D-71E2-DC44-AC79-2B8ACC7292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042" y="1819699"/>
            <a:ext cx="1570264" cy="24578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F1AAC7-D2EF-7446-A097-D2D8D1EB19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447" y="433483"/>
            <a:ext cx="4380104" cy="17728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049478-F864-874A-9AE1-A959BC3F38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5803" y="1376045"/>
            <a:ext cx="4541555" cy="240612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5E3DA80-4D73-B345-B2CA-0A2C8FC89F3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240664" y="692532"/>
            <a:ext cx="2449672" cy="57765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FD87F5-3AA2-BC44-B154-3E5197A018B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290225" y="3712485"/>
            <a:ext cx="3051593" cy="268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4196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F94C655-62C0-A646-869D-0CBD515405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240664" y="692532"/>
            <a:ext cx="2449672" cy="57765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A666E7-D4CC-B340-B4FB-C1DB34761B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952499" y="3475928"/>
            <a:ext cx="3288165" cy="26895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3F374D-71E2-DC44-AC79-2B8ACC729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7042" y="1819699"/>
            <a:ext cx="1570264" cy="24578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F1AAC7-D2EF-7446-A097-D2D8D1EB19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447" y="433483"/>
            <a:ext cx="4380104" cy="17728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59D7FF-329B-EC43-B6BA-3BDD45CA6EE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23333" y="433483"/>
            <a:ext cx="11599333" cy="642451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58D27F3-7540-E741-B45C-0714C8FA2211}"/>
              </a:ext>
            </a:extLst>
          </p:cNvPr>
          <p:cNvSpPr txBox="1"/>
          <p:nvPr/>
        </p:nvSpPr>
        <p:spPr>
          <a:xfrm>
            <a:off x="1437797" y="2674124"/>
            <a:ext cx="10330870" cy="1391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tabLst>
                <a:tab pos="744538" algn="l"/>
              </a:tabLst>
            </a:pPr>
            <a:r>
              <a:rPr lang="en-US" sz="4000" b="1" dirty="0">
                <a:latin typeface="Century Gothic"/>
                <a:cs typeface="Century Gothic"/>
              </a:rPr>
              <a:t>a)	The gift should reflect the person 	whom you are giving it to.</a:t>
            </a:r>
            <a:endParaRPr lang="en-US" sz="4000" b="1" baseline="30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27569099"/>
      </p:ext>
    </p:extLst>
  </p:cSld>
  <p:clrMapOvr>
    <a:masterClrMapping/>
  </p:clrMapOvr>
  <p:transition spd="slow">
    <p:wipe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F94C655-62C0-A646-869D-0CBD515405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240664" y="692532"/>
            <a:ext cx="2449672" cy="57765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A666E7-D4CC-B340-B4FB-C1DB34761B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952499" y="3475928"/>
            <a:ext cx="3288165" cy="26895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3F374D-71E2-DC44-AC79-2B8ACC729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7042" y="1819699"/>
            <a:ext cx="1570264" cy="24578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F1AAC7-D2EF-7446-A097-D2D8D1EB19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447" y="433483"/>
            <a:ext cx="4380104" cy="17728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59D7FF-329B-EC43-B6BA-3BDD45CA6EE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23333" y="433483"/>
            <a:ext cx="11599333" cy="642451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58D27F3-7540-E741-B45C-0714C8FA2211}"/>
              </a:ext>
            </a:extLst>
          </p:cNvPr>
          <p:cNvSpPr txBox="1"/>
          <p:nvPr/>
        </p:nvSpPr>
        <p:spPr>
          <a:xfrm>
            <a:off x="1437797" y="2674124"/>
            <a:ext cx="9365670" cy="2743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10000"/>
              </a:lnSpc>
              <a:buAutoNum type="alphaLcParenR"/>
              <a:tabLst>
                <a:tab pos="744538" algn="l"/>
              </a:tabLst>
            </a:pPr>
            <a:r>
              <a:rPr lang="en-US" sz="4000" dirty="0">
                <a:latin typeface="Century Gothic"/>
                <a:cs typeface="Century Gothic"/>
              </a:rPr>
              <a:t>The gift should reflect the person 	whom you are giving it to.</a:t>
            </a:r>
          </a:p>
          <a:p>
            <a:pPr marL="742950" indent="-742950">
              <a:lnSpc>
                <a:spcPct val="110000"/>
              </a:lnSpc>
              <a:buAutoNum type="alphaLcParenR"/>
              <a:tabLst>
                <a:tab pos="744538" algn="l"/>
              </a:tabLst>
            </a:pPr>
            <a:r>
              <a:rPr lang="en-US" sz="4000" b="1" dirty="0">
                <a:latin typeface="Century Gothic"/>
                <a:cs typeface="Century Gothic"/>
              </a:rPr>
              <a:t>Your life as a follower of YHWH is to be blameless.</a:t>
            </a:r>
          </a:p>
        </p:txBody>
      </p:sp>
    </p:spTree>
    <p:extLst>
      <p:ext uri="{BB962C8B-B14F-4D97-AF65-F5344CB8AC3E}">
        <p14:creationId xmlns:p14="http://schemas.microsoft.com/office/powerpoint/2010/main" val="3522253304"/>
      </p:ext>
    </p:extLst>
  </p:cSld>
  <p:clrMapOvr>
    <a:masterClrMapping/>
  </p:clrMapOvr>
  <p:transition spd="slow">
    <p:wipe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D23AEC3-8B42-0940-BBD4-52199A717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220" y="287202"/>
            <a:ext cx="4770956" cy="21002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F94C655-62C0-A646-869D-0CBD5154059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240664" y="692532"/>
            <a:ext cx="2449672" cy="57765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A666E7-D4CC-B340-B4FB-C1DB34761B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952499" y="3475928"/>
            <a:ext cx="3288165" cy="26895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3F374D-71E2-DC44-AC79-2B8ACC7292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7042" y="1819699"/>
            <a:ext cx="1570264" cy="24578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F1AAC7-D2EF-7446-A097-D2D8D1EB19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447" y="433483"/>
            <a:ext cx="4380104" cy="17728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59D7FF-329B-EC43-B6BA-3BDD45CA6EE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423333" y="433483"/>
            <a:ext cx="11599333" cy="64245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5759BC-B11A-5547-BC61-6C7F07070FC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6321245" y="4652729"/>
            <a:ext cx="1585583" cy="63940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58D27F3-7540-E741-B45C-0714C8FA2211}"/>
              </a:ext>
            </a:extLst>
          </p:cNvPr>
          <p:cNvSpPr txBox="1"/>
          <p:nvPr/>
        </p:nvSpPr>
        <p:spPr>
          <a:xfrm>
            <a:off x="1437797" y="2674124"/>
            <a:ext cx="9365670" cy="2743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10000"/>
              </a:lnSpc>
              <a:buAutoNum type="alphaLcParenR"/>
              <a:tabLst>
                <a:tab pos="744538" algn="l"/>
              </a:tabLst>
            </a:pPr>
            <a:r>
              <a:rPr lang="en-US" sz="4000" dirty="0">
                <a:latin typeface="Century Gothic"/>
                <a:cs typeface="Century Gothic"/>
              </a:rPr>
              <a:t>The gift should reflect the person 	whom you are giving it to.</a:t>
            </a:r>
          </a:p>
          <a:p>
            <a:pPr marL="742950" indent="-742950">
              <a:lnSpc>
                <a:spcPct val="110000"/>
              </a:lnSpc>
              <a:buAutoNum type="alphaLcParenR"/>
              <a:tabLst>
                <a:tab pos="744538" algn="l"/>
              </a:tabLst>
            </a:pPr>
            <a:r>
              <a:rPr lang="en-US" sz="4000" b="1" dirty="0">
                <a:latin typeface="Century Gothic"/>
                <a:cs typeface="Century Gothic"/>
              </a:rPr>
              <a:t>Your life as a follower of YHWH is to be blameless. </a:t>
            </a:r>
            <a:r>
              <a:rPr lang="en-US" sz="4000" b="1" baseline="30000" dirty="0">
                <a:latin typeface="Century Gothic"/>
                <a:cs typeface="Century Gothic"/>
              </a:rPr>
              <a:t>[</a:t>
            </a:r>
            <a:r>
              <a:rPr lang="en-US" sz="4000" b="1" baseline="30000" dirty="0" err="1">
                <a:latin typeface="Century Gothic"/>
                <a:cs typeface="Century Gothic"/>
              </a:rPr>
              <a:t>Tāmîm</a:t>
            </a:r>
            <a:r>
              <a:rPr lang="en-US" sz="4000" b="1" baseline="30000" dirty="0">
                <a:latin typeface="Century Gothic"/>
                <a:cs typeface="Century Gothic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313598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viticus-alone.png">
            <a:extLst>
              <a:ext uri="{FF2B5EF4-FFF2-40B4-BE49-F238E27FC236}">
                <a16:creationId xmlns:a16="http://schemas.microsoft.com/office/drawing/2014/main" id="{438852B4-26D4-C944-9EF5-BEE765075A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764" y="171969"/>
            <a:ext cx="4054262" cy="14188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AD59D0-2C33-0B4C-BD73-93DEACE23E6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741210" y="2138625"/>
            <a:ext cx="4271816" cy="19243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AEE21D-60FA-CC4C-AAB6-807296CC50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308" y="182866"/>
            <a:ext cx="4344853" cy="4344853"/>
          </a:xfrm>
          <a:prstGeom prst="rect">
            <a:avLst/>
          </a:prstGeom>
        </p:spPr>
      </p:pic>
      <p:pic>
        <p:nvPicPr>
          <p:cNvPr id="5" name="Picture 4" descr="God graciously provides - banner.png">
            <a:extLst>
              <a:ext uri="{FF2B5EF4-FFF2-40B4-BE49-F238E27FC236}">
                <a16:creationId xmlns:a16="http://schemas.microsoft.com/office/drawing/2014/main" id="{8030D27D-77CA-1340-B497-F941A229A8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021" y="1303358"/>
            <a:ext cx="5185648" cy="103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83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CE2C35D-AD26-1644-B72B-5728D7D705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flipH="1">
            <a:off x="1002233" y="1410684"/>
            <a:ext cx="2111686" cy="49795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07B1C95-C6DA-0A46-B6C3-D0329D41F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7770" y="1422400"/>
            <a:ext cx="8115300" cy="3327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BAC2A45-3909-6F41-BD73-1A471E53B0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463233" y="2527829"/>
            <a:ext cx="2654300" cy="2400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D7270B-8B2E-A241-BD96-8B84EAFA74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0400" y="3454929"/>
            <a:ext cx="2705100" cy="2400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7654A5D-24D8-D84D-B778-DC31717BCF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5350" y="3145367"/>
            <a:ext cx="2781300" cy="2413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2E8AFA-A7EB-A14B-9CAE-D6FBFDE8FB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99100" y="3964517"/>
            <a:ext cx="3022600" cy="24257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670FAC6-BA94-D245-8797-627EFA3A8F7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914000" y="591752"/>
            <a:ext cx="3991269" cy="122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1955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CE2C35D-AD26-1644-B72B-5728D7D705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flipH="1">
            <a:off x="1002233" y="1410684"/>
            <a:ext cx="2111686" cy="49795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07B1C95-C6DA-0A46-B6C3-D0329D41F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7770" y="1422400"/>
            <a:ext cx="8115300" cy="3327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7654A5D-24D8-D84D-B778-DC31717BC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5350" y="3145367"/>
            <a:ext cx="2781300" cy="2413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57C0E8B-E6B5-C546-9B96-66419BA525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631685"/>
            <a:ext cx="3175000" cy="3136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2E8AFA-A7EB-A14B-9CAE-D6FBFDE8FB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9100" y="3964517"/>
            <a:ext cx="3022600" cy="2425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D7270B-8B2E-A241-BD96-8B84EAFA74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80400" y="3454929"/>
            <a:ext cx="2705100" cy="24003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670FAC6-BA94-D245-8797-627EFA3A8F7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914000" y="591752"/>
            <a:ext cx="3991269" cy="122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485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CE2C35D-AD26-1644-B72B-5728D7D705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flipH="1">
            <a:off x="1002233" y="1410684"/>
            <a:ext cx="2111686" cy="49795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07B1C95-C6DA-0A46-B6C3-D0329D41F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7770" y="1422400"/>
            <a:ext cx="8115300" cy="3327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BAC2A45-3909-6F41-BD73-1A471E53B0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463233" y="2527829"/>
            <a:ext cx="2654300" cy="2400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D7270B-8B2E-A241-BD96-8B84EAFA74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0400" y="3454929"/>
            <a:ext cx="2705100" cy="2400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7654A5D-24D8-D84D-B778-DC31717BCF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5350" y="3145367"/>
            <a:ext cx="2781300" cy="2413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2E8AFA-A7EB-A14B-9CAE-D6FBFDE8FB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1243" y="3715279"/>
            <a:ext cx="3022600" cy="24257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670FAC6-BA94-D245-8797-627EFA3A8F7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914000" y="591752"/>
            <a:ext cx="3991269" cy="122351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A21C3F-C408-7E4F-B84D-3C2420A7A28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1702" y="3608917"/>
            <a:ext cx="34036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9553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CE2C35D-AD26-1644-B72B-5728D7D705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flipH="1">
            <a:off x="1002233" y="1410684"/>
            <a:ext cx="2111686" cy="49795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07B1C95-C6DA-0A46-B6C3-D0329D41F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7770" y="1422400"/>
            <a:ext cx="8115300" cy="3327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BAC2A45-3909-6F41-BD73-1A471E53B0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463233" y="2527829"/>
            <a:ext cx="2654300" cy="2400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D7270B-8B2E-A241-BD96-8B84EAFA74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0400" y="3454929"/>
            <a:ext cx="2705100" cy="2400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7654A5D-24D8-D84D-B778-DC31717BCF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7108" y="3357525"/>
            <a:ext cx="2781300" cy="2413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670FAC6-BA94-D245-8797-627EFA3A8F7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914000" y="591752"/>
            <a:ext cx="3991269" cy="122351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9126B9-1CC2-E24B-BFDE-95DC40BEBB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19301" y="1285769"/>
            <a:ext cx="3798208" cy="43383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2E8AFA-A7EB-A14B-9CAE-D6FBFDE8FBB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75801" y="3952800"/>
            <a:ext cx="3022600" cy="24257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46729F-6D05-824B-B50F-8470DE9F568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448521">
            <a:off x="1336950" y="2491034"/>
            <a:ext cx="991776" cy="1190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5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F222426-0A43-EE48-A912-FDB00FB8EB83}"/>
              </a:ext>
            </a:extLst>
          </p:cNvPr>
          <p:cNvSpPr txBox="1"/>
          <p:nvPr/>
        </p:nvSpPr>
        <p:spPr>
          <a:xfrm>
            <a:off x="527035" y="32879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BURNT OR ASCENSION OFFERING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B64AA3-4052-7C4C-95A0-F2963D919AF9}"/>
              </a:ext>
            </a:extLst>
          </p:cNvPr>
          <p:cNvSpPr txBox="1"/>
          <p:nvPr/>
        </p:nvSpPr>
        <p:spPr>
          <a:xfrm>
            <a:off x="1018112" y="1159789"/>
            <a:ext cx="10646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en-US" sz="4800" dirty="0">
                <a:latin typeface="Century Gothic" panose="020B0502020202020204" pitchFamily="34" charset="0"/>
              </a:rPr>
              <a:t>Choose the Proper animal</a:t>
            </a:r>
          </a:p>
          <a:p>
            <a:pPr marL="914400" indent="-914400">
              <a:buFontTx/>
              <a:buAutoNum type="arabicPeriod"/>
            </a:pPr>
            <a:r>
              <a:rPr lang="en-US" sz="4800" b="1" dirty="0">
                <a:latin typeface="Century Gothic" panose="020B0502020202020204" pitchFamily="34" charset="0"/>
              </a:rPr>
              <a:t>PRESENTATION RITE</a:t>
            </a:r>
          </a:p>
          <a:p>
            <a:pPr marL="914400" indent="-914400">
              <a:buAutoNum type="arabicPeriod"/>
            </a:pPr>
            <a:endParaRPr lang="en-US" sz="4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4443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04B5160C-59BA-0D4F-B7BE-0DE25DF6118B}"/>
              </a:ext>
            </a:extLst>
          </p:cNvPr>
          <p:cNvSpPr txBox="1"/>
          <p:nvPr/>
        </p:nvSpPr>
        <p:spPr>
          <a:xfrm>
            <a:off x="527035" y="32879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BURNT OR ASCENSION OFFERING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5A8C67-11FA-0248-A178-CDFFB9A9A800}"/>
              </a:ext>
            </a:extLst>
          </p:cNvPr>
          <p:cNvSpPr txBox="1"/>
          <p:nvPr/>
        </p:nvSpPr>
        <p:spPr>
          <a:xfrm>
            <a:off x="1018112" y="1159789"/>
            <a:ext cx="10646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en-US" sz="4800" dirty="0">
                <a:latin typeface="Century Gothic" panose="020B0502020202020204" pitchFamily="34" charset="0"/>
              </a:rPr>
              <a:t>Choose the Proper animal</a:t>
            </a:r>
          </a:p>
          <a:p>
            <a:pPr marL="914400" indent="-914400">
              <a:buFontTx/>
              <a:buAutoNum type="arabicPeriod"/>
            </a:pPr>
            <a:r>
              <a:rPr lang="en-US" sz="4800" b="1" dirty="0">
                <a:latin typeface="Century Gothic" panose="020B0502020202020204" pitchFamily="34" charset="0"/>
              </a:rPr>
              <a:t>PRESENTATION RITE</a:t>
            </a:r>
          </a:p>
          <a:p>
            <a:pPr marL="914400" indent="-914400">
              <a:buAutoNum type="arabicPeriod"/>
            </a:pPr>
            <a:endParaRPr lang="en-US" sz="4800" b="1" dirty="0"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939B5E-CDC8-B543-80E3-10E5C8F908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2075" y="1990786"/>
            <a:ext cx="11939125" cy="48672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078D2AB-3FB1-4A48-B256-35932AAC6672}"/>
              </a:ext>
            </a:extLst>
          </p:cNvPr>
          <p:cNvSpPr txBox="1"/>
          <p:nvPr/>
        </p:nvSpPr>
        <p:spPr>
          <a:xfrm>
            <a:off x="745489" y="3036254"/>
            <a:ext cx="10953896" cy="206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Leviticus 1:3</a:t>
            </a:r>
            <a:r>
              <a:rPr lang="en-US" sz="4000" dirty="0">
                <a:latin typeface="Century Gothic"/>
                <a:cs typeface="Century Gothic"/>
              </a:rPr>
              <a:t> If the offering is a burnt offering from the herd, you are to offer a male without defect. </a:t>
            </a:r>
            <a:endParaRPr lang="en-US" sz="4000" baseline="30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63614941"/>
      </p:ext>
    </p:extLst>
  </p:cSld>
  <p:clrMapOvr>
    <a:masterClrMapping/>
  </p:clrMapOvr>
  <p:transition spd="slow">
    <p:wipe dir="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04B5160C-59BA-0D4F-B7BE-0DE25DF6118B}"/>
              </a:ext>
            </a:extLst>
          </p:cNvPr>
          <p:cNvSpPr txBox="1"/>
          <p:nvPr/>
        </p:nvSpPr>
        <p:spPr>
          <a:xfrm>
            <a:off x="527035" y="32879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BURNT OR ASCENSION OFFERING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5A8C67-11FA-0248-A178-CDFFB9A9A800}"/>
              </a:ext>
            </a:extLst>
          </p:cNvPr>
          <p:cNvSpPr txBox="1"/>
          <p:nvPr/>
        </p:nvSpPr>
        <p:spPr>
          <a:xfrm>
            <a:off x="1018112" y="1159789"/>
            <a:ext cx="10646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en-US" sz="4800" dirty="0">
                <a:latin typeface="Century Gothic" panose="020B0502020202020204" pitchFamily="34" charset="0"/>
              </a:rPr>
              <a:t>Choose the Proper animal</a:t>
            </a:r>
          </a:p>
          <a:p>
            <a:pPr marL="914400" indent="-914400">
              <a:buFontTx/>
              <a:buAutoNum type="arabicPeriod"/>
            </a:pPr>
            <a:r>
              <a:rPr lang="en-US" sz="4800" b="1" dirty="0">
                <a:latin typeface="Century Gothic" panose="020B0502020202020204" pitchFamily="34" charset="0"/>
              </a:rPr>
              <a:t>PRESENTATION RITE</a:t>
            </a:r>
          </a:p>
          <a:p>
            <a:pPr marL="914400" indent="-914400">
              <a:buAutoNum type="arabicPeriod"/>
            </a:pPr>
            <a:endParaRPr lang="en-US" sz="4800" b="1" dirty="0"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939B5E-CDC8-B543-80E3-10E5C8F908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2075" y="1990786"/>
            <a:ext cx="11939125" cy="48672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078D2AB-3FB1-4A48-B256-35932AAC6672}"/>
              </a:ext>
            </a:extLst>
          </p:cNvPr>
          <p:cNvSpPr txBox="1"/>
          <p:nvPr/>
        </p:nvSpPr>
        <p:spPr>
          <a:xfrm>
            <a:off x="745489" y="3036254"/>
            <a:ext cx="10953896" cy="2067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Leviticus 1:3</a:t>
            </a:r>
            <a:r>
              <a:rPr lang="en-US" sz="4000" dirty="0">
                <a:latin typeface="Century Gothic"/>
                <a:cs typeface="Century Gothic"/>
              </a:rPr>
              <a:t> You must </a:t>
            </a:r>
            <a:r>
              <a:rPr lang="en-US" sz="4000" b="1" dirty="0">
                <a:latin typeface="Century Gothic"/>
                <a:cs typeface="Century Gothic"/>
              </a:rPr>
              <a:t>present it </a:t>
            </a:r>
            <a:r>
              <a:rPr lang="en-US" sz="4000" dirty="0">
                <a:latin typeface="Century Gothic"/>
                <a:cs typeface="Century Gothic"/>
              </a:rPr>
              <a:t>at the entrance to the tent of meeting so that it will be acceptable to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.</a:t>
            </a:r>
            <a:endParaRPr lang="en-US" sz="4000" baseline="30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65557422"/>
      </p:ext>
    </p:extLst>
  </p:cSld>
  <p:clrMapOvr>
    <a:masterClrMapping/>
  </p:clrMapOvr>
  <p:transition spd="slow">
    <p:wipe dir="d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96F7E80-DF7B-A44A-875D-B5707236FEE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01952" y="1853276"/>
            <a:ext cx="2578608" cy="9213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4B5160C-59BA-0D4F-B7BE-0DE25DF6118B}"/>
              </a:ext>
            </a:extLst>
          </p:cNvPr>
          <p:cNvSpPr txBox="1"/>
          <p:nvPr/>
        </p:nvSpPr>
        <p:spPr>
          <a:xfrm>
            <a:off x="527035" y="32879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BURNT OR ASCENSION OFFERING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5A8C67-11FA-0248-A178-CDFFB9A9A800}"/>
              </a:ext>
            </a:extLst>
          </p:cNvPr>
          <p:cNvSpPr txBox="1"/>
          <p:nvPr/>
        </p:nvSpPr>
        <p:spPr>
          <a:xfrm>
            <a:off x="1018112" y="1159789"/>
            <a:ext cx="10646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en-US" sz="4800" dirty="0">
                <a:latin typeface="Century Gothic" panose="020B0502020202020204" pitchFamily="34" charset="0"/>
              </a:rPr>
              <a:t>Choose the Proper animal</a:t>
            </a:r>
          </a:p>
          <a:p>
            <a:pPr marL="914400" indent="-914400">
              <a:buFontTx/>
              <a:buAutoNum type="arabicPeriod"/>
            </a:pPr>
            <a:r>
              <a:rPr lang="en-US" sz="4800" b="1" dirty="0">
                <a:latin typeface="Century Gothic" panose="020B0502020202020204" pitchFamily="34" charset="0"/>
              </a:rPr>
              <a:t>PRESENTATION RITE</a:t>
            </a:r>
          </a:p>
          <a:p>
            <a:pPr marL="914400" indent="-914400">
              <a:buAutoNum type="arabicPeriod"/>
            </a:pPr>
            <a:endParaRPr lang="en-US" sz="4800" b="1" dirty="0"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939B5E-CDC8-B543-80E3-10E5C8F908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075" y="1990786"/>
            <a:ext cx="11939125" cy="48672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250FB0-6AC8-CE42-A612-77BD33C76A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671574" y="3036254"/>
            <a:ext cx="2411722" cy="7232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078D2AB-3FB1-4A48-B256-35932AAC6672}"/>
              </a:ext>
            </a:extLst>
          </p:cNvPr>
          <p:cNvSpPr txBox="1"/>
          <p:nvPr/>
        </p:nvSpPr>
        <p:spPr>
          <a:xfrm>
            <a:off x="745489" y="3036254"/>
            <a:ext cx="10953896" cy="2067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Leviticus 1:3</a:t>
            </a:r>
            <a:r>
              <a:rPr lang="en-US" sz="4000" dirty="0">
                <a:latin typeface="Century Gothic"/>
                <a:cs typeface="Century Gothic"/>
              </a:rPr>
              <a:t> You must </a:t>
            </a:r>
            <a:r>
              <a:rPr lang="en-US" sz="4000" b="1" dirty="0">
                <a:latin typeface="Century Gothic"/>
                <a:cs typeface="Century Gothic"/>
              </a:rPr>
              <a:t>present it </a:t>
            </a:r>
            <a:r>
              <a:rPr lang="en-US" sz="4000" dirty="0">
                <a:latin typeface="Century Gothic"/>
                <a:cs typeface="Century Gothic"/>
              </a:rPr>
              <a:t>at the entrance to the tent of meeting so that it will be acceptable to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.</a:t>
            </a:r>
            <a:endParaRPr lang="en-US" sz="4000" baseline="30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90360639"/>
      </p:ext>
    </p:extLst>
  </p:cSld>
  <p:clrMapOvr>
    <a:masterClrMapping/>
  </p:clrMapOvr>
  <p:transition spd="slow">
    <p:wipe dir="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13E73FF-8D94-1545-A4DB-14B0453C8520}"/>
              </a:ext>
            </a:extLst>
          </p:cNvPr>
          <p:cNvSpPr txBox="1"/>
          <p:nvPr/>
        </p:nvSpPr>
        <p:spPr>
          <a:xfrm>
            <a:off x="793728" y="548511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2.	PRESENTATION RITE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624D193-9CB8-1C47-8C80-173DBD3866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H="1">
            <a:off x="1382873" y="2890156"/>
            <a:ext cx="1598044" cy="37683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5D8A53F-A3DA-D649-8001-925B0A426DE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579915" y="4784271"/>
            <a:ext cx="1970450" cy="173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9846"/>
      </p:ext>
    </p:extLst>
  </p:cSld>
  <p:clrMapOvr>
    <a:masterClrMapping/>
  </p:clrMapOvr>
  <p:transition spd="slow">
    <p:wipe dir="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3E73FF-8D94-1545-A4DB-14B0453C8520}"/>
              </a:ext>
            </a:extLst>
          </p:cNvPr>
          <p:cNvSpPr txBox="1"/>
          <p:nvPr/>
        </p:nvSpPr>
        <p:spPr>
          <a:xfrm>
            <a:off x="793728" y="548511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2.	PRESENTATION RITE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624D193-9CB8-1C47-8C80-173DBD3866E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 flipH="1">
            <a:off x="1382873" y="2890156"/>
            <a:ext cx="1598044" cy="37683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5D8A53F-A3DA-D649-8001-925B0A426DE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2579915" y="4784271"/>
            <a:ext cx="1970450" cy="173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6541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leviticus-alone.png">
            <a:extLst>
              <a:ext uri="{FF2B5EF4-FFF2-40B4-BE49-F238E27FC236}">
                <a16:creationId xmlns:a16="http://schemas.microsoft.com/office/drawing/2014/main" id="{DC5796E8-2E49-3C44-8167-DF5C1C869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34" y="17300"/>
            <a:ext cx="2863631" cy="100220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A9AC1B4-F18E-2B42-94CB-672AD65519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881813" y="1366492"/>
            <a:ext cx="3917374" cy="1764696"/>
          </a:xfrm>
          <a:prstGeom prst="rect">
            <a:avLst/>
          </a:prstGeom>
        </p:spPr>
      </p:pic>
      <p:pic>
        <p:nvPicPr>
          <p:cNvPr id="20" name="Picture 19" descr="God graciously provides - banner.png">
            <a:extLst>
              <a:ext uri="{FF2B5EF4-FFF2-40B4-BE49-F238E27FC236}">
                <a16:creationId xmlns:a16="http://schemas.microsoft.com/office/drawing/2014/main" id="{3EDC9956-88E7-4942-BADB-8050420E6C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296" y="743172"/>
            <a:ext cx="3952891" cy="7865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A54B7A4-2846-CE4F-8029-030DEDAC29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1265" y="1019503"/>
            <a:ext cx="4683898" cy="38978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DB4758-2EC7-044A-9849-43B2DB8B26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366" y="1279975"/>
            <a:ext cx="4331663" cy="28362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99D0D5-4DB6-C647-B698-FBB8485F55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3453" y="912806"/>
            <a:ext cx="2662450" cy="5835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AEE21D-60FA-CC4C-AAB6-807296CC50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59" y="89338"/>
            <a:ext cx="1418895" cy="141889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737876-64E5-8B42-8758-22A0EF8555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94760" y="788393"/>
            <a:ext cx="2863631" cy="5827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A587F9-E065-6646-AE84-BA8D9CB04697}"/>
              </a:ext>
            </a:extLst>
          </p:cNvPr>
          <p:cNvSpPr txBox="1"/>
          <p:nvPr/>
        </p:nvSpPr>
        <p:spPr>
          <a:xfrm>
            <a:off x="406766" y="1595005"/>
            <a:ext cx="3917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endParaRPr lang="en-US" sz="2800" dirty="0">
              <a:latin typeface="Century Gothic" panose="020B0502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FDE703-1231-2544-868E-CF1EFA609403}"/>
              </a:ext>
            </a:extLst>
          </p:cNvPr>
          <p:cNvSpPr txBox="1"/>
          <p:nvPr/>
        </p:nvSpPr>
        <p:spPr>
          <a:xfrm>
            <a:off x="7746549" y="1377897"/>
            <a:ext cx="4252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endParaRPr lang="en-US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8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3E73FF-8D94-1545-A4DB-14B0453C8520}"/>
              </a:ext>
            </a:extLst>
          </p:cNvPr>
          <p:cNvSpPr txBox="1"/>
          <p:nvPr/>
        </p:nvSpPr>
        <p:spPr>
          <a:xfrm>
            <a:off x="793728" y="548511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2.	PRESENTATION RITE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D7E80B-F6DB-1741-8225-4016809DE26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flipH="1">
            <a:off x="1382873" y="2890156"/>
            <a:ext cx="1598044" cy="37683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38AB23A-3A55-6B4E-A3E3-06DEB06D434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579915" y="4784271"/>
            <a:ext cx="1970450" cy="173666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C6E7234-2FCE-CE4A-9A1A-5B35E7BA7AED}"/>
              </a:ext>
            </a:extLst>
          </p:cNvPr>
          <p:cNvSpPr/>
          <p:nvPr/>
        </p:nvSpPr>
        <p:spPr>
          <a:xfrm>
            <a:off x="4665464" y="2119256"/>
            <a:ext cx="7547690" cy="4738743"/>
          </a:xfrm>
          <a:prstGeom prst="rect">
            <a:avLst/>
          </a:prstGeom>
          <a:solidFill>
            <a:srgbClr val="FFFFFF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DDC74D-0A2B-6B4C-94A1-3E74A1FF0CD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061857" y="2628900"/>
            <a:ext cx="1887722" cy="40174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692879"/>
      </p:ext>
    </p:extLst>
  </p:cSld>
  <p:clrMapOvr>
    <a:masterClrMapping/>
  </p:clrMapOvr>
  <p:transition spd="slow">
    <p:wipe dir="d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13E73FF-8D94-1545-A4DB-14B0453C8520}"/>
              </a:ext>
            </a:extLst>
          </p:cNvPr>
          <p:cNvSpPr txBox="1"/>
          <p:nvPr/>
        </p:nvSpPr>
        <p:spPr>
          <a:xfrm>
            <a:off x="793728" y="548511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2.	PRESENTATION RITE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D7E80B-F6DB-1741-8225-4016809DE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flipH="1">
            <a:off x="2166645" y="1760750"/>
            <a:ext cx="2062456" cy="48634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38AB23A-3A55-6B4E-A3E3-06DEB06D434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065815" y="3819797"/>
            <a:ext cx="2824842" cy="24896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5301B2C-D5AE-B748-9E78-53510FB961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8696" y="1786351"/>
            <a:ext cx="4541555" cy="24061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CEE74F-71CE-7A41-BED3-543E1EDDB6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9846" y="1513279"/>
            <a:ext cx="2352997" cy="500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69255"/>
      </p:ext>
    </p:extLst>
  </p:cSld>
  <p:clrMapOvr>
    <a:masterClrMapping/>
  </p:clrMapOvr>
  <p:transition spd="slow">
    <p:wipe dir="d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A83CF51-E246-1E42-9F73-BB7E3C5815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286" y="1118875"/>
            <a:ext cx="9650185" cy="558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79AAA47-2C5E-D240-9378-04894A874CE7}"/>
              </a:ext>
            </a:extLst>
          </p:cNvPr>
          <p:cNvGrpSpPr/>
          <p:nvPr/>
        </p:nvGrpSpPr>
        <p:grpSpPr>
          <a:xfrm>
            <a:off x="3835867" y="1478104"/>
            <a:ext cx="3904759" cy="3357885"/>
            <a:chOff x="3279063" y="1121765"/>
            <a:chExt cx="5458946" cy="469440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0BE4A7-D1E0-1F4A-B18C-417C192A4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551CDD6-C49F-724A-B24E-45671CBE23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857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A83CF51-E246-1E42-9F73-BB7E3C5815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5240" y="1790264"/>
            <a:ext cx="8175171" cy="490636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79AAA47-2C5E-D240-9378-04894A874CE7}"/>
              </a:ext>
            </a:extLst>
          </p:cNvPr>
          <p:cNvGrpSpPr/>
          <p:nvPr/>
        </p:nvGrpSpPr>
        <p:grpSpPr>
          <a:xfrm>
            <a:off x="6509839" y="2100508"/>
            <a:ext cx="3288103" cy="2948286"/>
            <a:chOff x="3279063" y="1121765"/>
            <a:chExt cx="5458946" cy="469440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0BE4A7-D1E0-1F4A-B18C-417C192A4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551CDD6-C49F-724A-B24E-45671CBE23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8A55A855-9E1B-3242-8A34-18B5B0286D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28772" flipH="1">
            <a:off x="963838" y="1805455"/>
            <a:ext cx="5229377" cy="25944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7B8C88-B7E7-5D43-9661-29056F3B564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 flipH="1">
            <a:off x="985424" y="2522119"/>
            <a:ext cx="1598044" cy="37683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913E11-3FE0-DC48-B11E-C32E289CDD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1991" y="1668399"/>
            <a:ext cx="2212132" cy="243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8499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A83CF51-E246-1E42-9F73-BB7E3C5815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5240" y="1790264"/>
            <a:ext cx="8175171" cy="490636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79AAA47-2C5E-D240-9378-04894A874CE7}"/>
              </a:ext>
            </a:extLst>
          </p:cNvPr>
          <p:cNvGrpSpPr/>
          <p:nvPr/>
        </p:nvGrpSpPr>
        <p:grpSpPr>
          <a:xfrm>
            <a:off x="6509839" y="2100508"/>
            <a:ext cx="3288103" cy="2948286"/>
            <a:chOff x="3279063" y="1121765"/>
            <a:chExt cx="5458946" cy="469440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0BE4A7-D1E0-1F4A-B18C-417C192A4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551CDD6-C49F-724A-B24E-45671CBE23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8A55A855-9E1B-3242-8A34-18B5B0286D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28772" flipH="1">
            <a:off x="963838" y="1805455"/>
            <a:ext cx="5229377" cy="25944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7B8C88-B7E7-5D43-9661-29056F3B564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 flipH="1">
            <a:off x="985424" y="2522119"/>
            <a:ext cx="1598044" cy="37683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913E11-3FE0-DC48-B11E-C32E289CDD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1991" y="1668399"/>
            <a:ext cx="2212132" cy="24378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22D68FF-346B-944B-9D9D-D5C9D8D31CD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9248" y="879260"/>
            <a:ext cx="957141" cy="14410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48F935-DA41-E84E-AF58-35DD25D826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17912" y="681878"/>
            <a:ext cx="957141" cy="14410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4B27BDC-0A5E-AB40-B223-5CA4009FCB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6576" y="780569"/>
            <a:ext cx="957141" cy="144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99312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C834DD81-F800-4B44-B99F-F93F81BD1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5240" y="1790264"/>
            <a:ext cx="8175171" cy="4906368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012BEB58-BB09-8049-B7B0-E3925F112252}"/>
              </a:ext>
            </a:extLst>
          </p:cNvPr>
          <p:cNvGrpSpPr/>
          <p:nvPr/>
        </p:nvGrpSpPr>
        <p:grpSpPr>
          <a:xfrm>
            <a:off x="6509839" y="2100508"/>
            <a:ext cx="3288103" cy="2948286"/>
            <a:chOff x="3279063" y="1121765"/>
            <a:chExt cx="5458946" cy="4694403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B65F9C66-82F8-DB45-8B18-5605963E8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7F7D686-3AB8-7148-BDB3-E9E8EA8EF0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8A55A855-9E1B-3242-8A34-18B5B0286D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28772" flipH="1">
            <a:off x="963838" y="1805455"/>
            <a:ext cx="5229377" cy="25944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7B8C88-B7E7-5D43-9661-29056F3B564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 flipH="1">
            <a:off x="985424" y="2522119"/>
            <a:ext cx="1598044" cy="37683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913E11-3FE0-DC48-B11E-C32E289CDD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1991" y="1668399"/>
            <a:ext cx="2212132" cy="24378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48F935-DA41-E84E-AF58-35DD25D826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17912" y="681878"/>
            <a:ext cx="957141" cy="144108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57C0BCF-8879-4549-938B-B846F59B52E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23298" y="681878"/>
            <a:ext cx="2297067" cy="16731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EEB235D-0CBC-AF45-8E04-A44D14588BA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3380054">
            <a:off x="3732318" y="1340274"/>
            <a:ext cx="674200" cy="128540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05746D0-2F14-494F-A6A5-67BD60C368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9248" y="879260"/>
            <a:ext cx="957141" cy="14410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7395D0-68AE-FD43-9CB7-140DDB0EC31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73680" y="206866"/>
            <a:ext cx="1295400" cy="13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70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C834DD81-F800-4B44-B99F-F93F81BD1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5240" y="1790264"/>
            <a:ext cx="8175171" cy="4906368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012BEB58-BB09-8049-B7B0-E3925F112252}"/>
              </a:ext>
            </a:extLst>
          </p:cNvPr>
          <p:cNvGrpSpPr/>
          <p:nvPr/>
        </p:nvGrpSpPr>
        <p:grpSpPr>
          <a:xfrm>
            <a:off x="6509839" y="2100508"/>
            <a:ext cx="3288103" cy="2948286"/>
            <a:chOff x="3279063" y="1121765"/>
            <a:chExt cx="5458946" cy="4694403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B65F9C66-82F8-DB45-8B18-5605963E8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7F7D686-3AB8-7148-BDB3-E9E8EA8EF0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8A55A855-9E1B-3242-8A34-18B5B0286D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28772" flipH="1">
            <a:off x="963838" y="1805455"/>
            <a:ext cx="5229377" cy="25944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7B8C88-B7E7-5D43-9661-29056F3B564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 flipH="1">
            <a:off x="985424" y="2522119"/>
            <a:ext cx="1598044" cy="37683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913E11-3FE0-DC48-B11E-C32E289CDD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1991" y="1668399"/>
            <a:ext cx="2212132" cy="24378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57C0BCF-8879-4549-938B-B846F59B52E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23298" y="681878"/>
            <a:ext cx="2297067" cy="16731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EEB235D-0CBC-AF45-8E04-A44D14588BA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80054">
            <a:off x="3832169" y="1330422"/>
            <a:ext cx="674200" cy="128540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05746D0-2F14-494F-A6A5-67BD60C3686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19248" y="879260"/>
            <a:ext cx="957141" cy="14410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7395D0-68AE-FD43-9CB7-140DDB0EC31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73680" y="206866"/>
            <a:ext cx="1295400" cy="1384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83CA1D9-EFA7-ED43-BDF0-2A09177BA69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54464" y="695603"/>
            <a:ext cx="1466263" cy="128188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9F18DF5-4755-2245-88B0-75D2C265815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32816"/>
          <a:stretch/>
        </p:blipFill>
        <p:spPr>
          <a:xfrm>
            <a:off x="2918317" y="1178318"/>
            <a:ext cx="674200" cy="86359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C448C0-502B-A449-BA27-F0E7F2BD977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33972" y="10038"/>
            <a:ext cx="2210850" cy="134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60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43BF6A9-1EE7-FD40-B1C2-5CFF0B110C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48141" y="608982"/>
            <a:ext cx="1233564" cy="12159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834DD81-F800-4B44-B99F-F93F81BD1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240" y="1790264"/>
            <a:ext cx="8175171" cy="4906368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012BEB58-BB09-8049-B7B0-E3925F112252}"/>
              </a:ext>
            </a:extLst>
          </p:cNvPr>
          <p:cNvGrpSpPr/>
          <p:nvPr/>
        </p:nvGrpSpPr>
        <p:grpSpPr>
          <a:xfrm>
            <a:off x="6509839" y="2100508"/>
            <a:ext cx="3288103" cy="2948286"/>
            <a:chOff x="3279063" y="1121765"/>
            <a:chExt cx="5458946" cy="4694403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B65F9C66-82F8-DB45-8B18-5605963E8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28907" y="1121765"/>
              <a:ext cx="3559258" cy="2202131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7F7D686-3AB8-7148-BDB3-E9E8EA8EF0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434908">
              <a:off x="3279063" y="2886629"/>
              <a:ext cx="5458946" cy="292953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8A55A855-9E1B-3242-8A34-18B5B0286D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228772" flipH="1">
            <a:off x="963838" y="1805455"/>
            <a:ext cx="5229377" cy="25944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7B8C88-B7E7-5D43-9661-29056F3B564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 flipH="1">
            <a:off x="985424" y="2522119"/>
            <a:ext cx="1598044" cy="37683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913E11-3FE0-DC48-B11E-C32E289CDD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31991" y="1668399"/>
            <a:ext cx="2212132" cy="24378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57C0BCF-8879-4549-938B-B846F59B52E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23298" y="681878"/>
            <a:ext cx="2297067" cy="16731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EEB235D-0CBC-AF45-8E04-A44D14588BA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3380054">
            <a:off x="3832169" y="1330422"/>
            <a:ext cx="674200" cy="12854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7395D0-68AE-FD43-9CB7-140DDB0EC31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73680" y="206866"/>
            <a:ext cx="1295400" cy="1384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83CA1D9-EFA7-ED43-BDF0-2A09177BA69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54464" y="695603"/>
            <a:ext cx="1466263" cy="128188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9F18DF5-4755-2245-88B0-75D2C2658155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32816"/>
          <a:stretch/>
        </p:blipFill>
        <p:spPr>
          <a:xfrm>
            <a:off x="2918317" y="1178318"/>
            <a:ext cx="674200" cy="86359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C448C0-502B-A449-BA27-F0E7F2BD977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33972" y="10038"/>
            <a:ext cx="2210850" cy="134025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8B5679B-2B54-8740-A535-EA96851FD92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8786870" flipH="1">
            <a:off x="2047093" y="1158605"/>
            <a:ext cx="674200" cy="12854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4315B2-3FBD-634B-98E4-BEDB5FC3CC8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911" y="313422"/>
            <a:ext cx="1044728" cy="111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2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A92DCE21-D9E9-2E4F-9BBA-092CDB6853F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2514600" y="5753100"/>
            <a:ext cx="8140700" cy="990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4D83283-6B14-F34C-83E2-4385417D0FA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308872" y="1757625"/>
            <a:ext cx="2466328" cy="49121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FB35EB9-4646-5146-946E-18D04D6581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7300" y="302573"/>
            <a:ext cx="5575300" cy="625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61753"/>
      </p:ext>
    </p:extLst>
  </p:cSld>
  <p:clrMapOvr>
    <a:masterClrMapping/>
  </p:clrMapOvr>
  <p:transition spd="slow">
    <p:wipe dir="d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CBA558C-7547-D942-9F04-26C8DA2E440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1828800" y="5389956"/>
            <a:ext cx="8699499" cy="990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BD17AF8-DC71-EA46-AFB6-323849BF65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3775" y="1473200"/>
            <a:ext cx="6664449" cy="47371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D7E80B-F6DB-1741-8225-4016809DE26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87954" y="1615562"/>
            <a:ext cx="2303691" cy="46882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73F5BE-91B9-D941-B720-F9F333690E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4886" y="1615562"/>
            <a:ext cx="1937657" cy="490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886910"/>
      </p:ext>
    </p:extLst>
  </p:cSld>
  <p:clrMapOvr>
    <a:masterClrMapping/>
  </p:clrMapOvr>
  <p:transition spd="slow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leviticus-alone.png">
            <a:extLst>
              <a:ext uri="{FF2B5EF4-FFF2-40B4-BE49-F238E27FC236}">
                <a16:creationId xmlns:a16="http://schemas.microsoft.com/office/drawing/2014/main" id="{DC5796E8-2E49-3C44-8167-DF5C1C869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34" y="17300"/>
            <a:ext cx="2863631" cy="100220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A9AC1B4-F18E-2B42-94CB-672AD65519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881813" y="1366492"/>
            <a:ext cx="3917374" cy="1764696"/>
          </a:xfrm>
          <a:prstGeom prst="rect">
            <a:avLst/>
          </a:prstGeom>
        </p:spPr>
      </p:pic>
      <p:pic>
        <p:nvPicPr>
          <p:cNvPr id="20" name="Picture 19" descr="God graciously provides - banner.png">
            <a:extLst>
              <a:ext uri="{FF2B5EF4-FFF2-40B4-BE49-F238E27FC236}">
                <a16:creationId xmlns:a16="http://schemas.microsoft.com/office/drawing/2014/main" id="{3EDC9956-88E7-4942-BADB-8050420E6C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296" y="743172"/>
            <a:ext cx="3952891" cy="7865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A54B7A4-2846-CE4F-8029-030DEDAC29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1265" y="1019503"/>
            <a:ext cx="4683898" cy="38978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DB4758-2EC7-044A-9849-43B2DB8B26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366" y="1279975"/>
            <a:ext cx="4331663" cy="28362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99D0D5-4DB6-C647-B698-FBB8485F55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3453" y="912806"/>
            <a:ext cx="2662450" cy="5835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AEE21D-60FA-CC4C-AAB6-807296CC50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59" y="89338"/>
            <a:ext cx="1418895" cy="141889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737876-64E5-8B42-8758-22A0EF8555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94760" y="788393"/>
            <a:ext cx="2863631" cy="5827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A587F9-E065-6646-AE84-BA8D9CB04697}"/>
              </a:ext>
            </a:extLst>
          </p:cNvPr>
          <p:cNvSpPr txBox="1"/>
          <p:nvPr/>
        </p:nvSpPr>
        <p:spPr>
          <a:xfrm>
            <a:off x="406766" y="1595005"/>
            <a:ext cx="39173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>
                <a:latin typeface="Century Gothic" panose="020B0502020202020204" pitchFamily="34" charset="0"/>
              </a:rPr>
              <a:t>Burnt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latin typeface="Century Gothic" panose="020B0502020202020204" pitchFamily="34" charset="0"/>
              </a:rPr>
              <a:t>Grain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latin typeface="Century Gothic" panose="020B0502020202020204" pitchFamily="34" charset="0"/>
              </a:rPr>
              <a:t>Fellowship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latin typeface="Century Gothic" panose="020B0502020202020204" pitchFamily="34" charset="0"/>
              </a:rPr>
              <a:t>Sin 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latin typeface="Century Gothic" panose="020B0502020202020204" pitchFamily="34" charset="0"/>
              </a:rPr>
              <a:t>Guilt Offering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FDE703-1231-2544-868E-CF1EFA609403}"/>
              </a:ext>
            </a:extLst>
          </p:cNvPr>
          <p:cNvSpPr txBox="1"/>
          <p:nvPr/>
        </p:nvSpPr>
        <p:spPr>
          <a:xfrm>
            <a:off x="7746549" y="1377897"/>
            <a:ext cx="425217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>
                <a:latin typeface="Century Gothic" panose="020B0502020202020204" pitchFamily="34" charset="0"/>
              </a:rPr>
              <a:t>Passover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latin typeface="Century Gothic" panose="020B0502020202020204" pitchFamily="34" charset="0"/>
              </a:rPr>
              <a:t>Unleavened Bread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latin typeface="Century Gothic" panose="020B0502020202020204" pitchFamily="34" charset="0"/>
              </a:rPr>
              <a:t>Frist Fruits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latin typeface="Century Gothic" panose="020B0502020202020204" pitchFamily="34" charset="0"/>
              </a:rPr>
              <a:t>Weeks/ Pentecost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latin typeface="Century Gothic" panose="020B0502020202020204" pitchFamily="34" charset="0"/>
              </a:rPr>
              <a:t>Trumpets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latin typeface="Century Gothic" panose="020B0502020202020204" pitchFamily="34" charset="0"/>
              </a:rPr>
              <a:t>Day of Atonement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latin typeface="Century Gothic" panose="020B0502020202020204" pitchFamily="34" charset="0"/>
              </a:rPr>
              <a:t>Tabernacles </a:t>
            </a:r>
          </a:p>
          <a:p>
            <a:pPr marL="457200" indent="-457200">
              <a:buFont typeface="+mj-lt"/>
              <a:buAutoNum type="arabicPeriod"/>
            </a:pPr>
            <a:endParaRPr lang="en-US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22338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5392622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7357"/>
          <a:stretch/>
        </p:blipFill>
        <p:spPr>
          <a:xfrm>
            <a:off x="5622790" y="2239901"/>
            <a:ext cx="6569209" cy="47387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D7E80B-F6DB-1741-8225-4016809DE26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flipH="1">
            <a:off x="2213044" y="2812152"/>
            <a:ext cx="1598044" cy="37683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38AB23A-3A55-6B4E-A3E3-06DEB06D434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587952" y="4667707"/>
            <a:ext cx="1970450" cy="173666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C6E7234-2FCE-CE4A-9A1A-5B35E7BA7AED}"/>
              </a:ext>
            </a:extLst>
          </p:cNvPr>
          <p:cNvSpPr/>
          <p:nvPr/>
        </p:nvSpPr>
        <p:spPr>
          <a:xfrm>
            <a:off x="5622790" y="2040685"/>
            <a:ext cx="6569209" cy="4738743"/>
          </a:xfrm>
          <a:prstGeom prst="rect">
            <a:avLst/>
          </a:prstGeom>
          <a:solidFill>
            <a:srgbClr val="FFFFFF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90497" y="-42506"/>
            <a:ext cx="3031670" cy="25934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5163EB-9A1F-FD45-AA08-4835460F71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34726">
            <a:off x="3069472" y="2495491"/>
            <a:ext cx="1902024" cy="29770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C7740D6-25D4-5646-8D98-B506AD5CBEA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94814" y="1275447"/>
            <a:ext cx="4380104" cy="177289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29A7176-5A8C-7744-9E65-D5E8963C686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816098">
            <a:off x="5392626" y="878749"/>
            <a:ext cx="1642350" cy="32482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DDC74D-0A2B-6B4C-94A1-3E74A1FF0CD2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5892028" y="2550896"/>
            <a:ext cx="1887722" cy="401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96339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9D7E80B-F6DB-1741-8225-4016809DE2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2884"/>
          <a:stretch/>
        </p:blipFill>
        <p:spPr>
          <a:xfrm>
            <a:off x="1168400" y="306027"/>
            <a:ext cx="4000500" cy="655197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38AB23A-3A55-6B4E-A3E3-06DEB06D434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903572" y="1579423"/>
            <a:ext cx="4865487" cy="453747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2B7991E-2F91-AA42-9075-1E0D5A82D6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16098">
            <a:off x="9045956" y="1258263"/>
            <a:ext cx="2349859" cy="464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12453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3E73FF-8D94-1545-A4DB-14B0453C8520}"/>
              </a:ext>
            </a:extLst>
          </p:cNvPr>
          <p:cNvSpPr txBox="1"/>
          <p:nvPr/>
        </p:nvSpPr>
        <p:spPr>
          <a:xfrm>
            <a:off x="793728" y="36287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2.	PRESENTATION RITE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403681"/>
            <a:ext cx="10548585" cy="358310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589373" y="889763"/>
            <a:ext cx="8570957" cy="1932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A son should </a:t>
            </a:r>
            <a:r>
              <a:rPr lang="en-US" sz="4000" b="1" dirty="0">
                <a:latin typeface="Century Gothic"/>
                <a:cs typeface="Century Gothic"/>
              </a:rPr>
              <a:t>honor</a:t>
            </a:r>
            <a:r>
              <a:rPr lang="en-US" sz="4000" dirty="0">
                <a:latin typeface="Century Gothic"/>
                <a:cs typeface="Century Gothic"/>
              </a:rPr>
              <a:t> his father, and a slave his master. </a:t>
            </a:r>
            <a:endParaRPr lang="en-US" sz="4000" baseline="30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822576637"/>
      </p:ext>
    </p:extLst>
  </p:cSld>
  <p:clrMapOvr>
    <a:masterClrMapping/>
  </p:clrMapOvr>
  <p:transition spd="slow">
    <p:wipe dir="d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3E73FF-8D94-1545-A4DB-14B0453C8520}"/>
              </a:ext>
            </a:extLst>
          </p:cNvPr>
          <p:cNvSpPr txBox="1"/>
          <p:nvPr/>
        </p:nvSpPr>
        <p:spPr>
          <a:xfrm>
            <a:off x="793728" y="36287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2.	PRESENTATION RITE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403681"/>
            <a:ext cx="10548585" cy="358310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589373" y="889763"/>
            <a:ext cx="8570957" cy="2609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A son should </a:t>
            </a:r>
            <a:r>
              <a:rPr lang="en-US" sz="4000" b="1" dirty="0">
                <a:latin typeface="Century Gothic"/>
                <a:cs typeface="Century Gothic"/>
              </a:rPr>
              <a:t>honor</a:t>
            </a:r>
            <a:r>
              <a:rPr lang="en-US" sz="4000" dirty="0">
                <a:latin typeface="Century Gothic"/>
                <a:cs typeface="Century Gothic"/>
              </a:rPr>
              <a:t> his father, and a slave his master. If I am a father, where is the </a:t>
            </a:r>
            <a:r>
              <a:rPr lang="en-US" sz="4000" b="1" dirty="0">
                <a:latin typeface="Century Gothic"/>
                <a:cs typeface="Century Gothic"/>
              </a:rPr>
              <a:t>hono</a:t>
            </a:r>
            <a:r>
              <a:rPr lang="en-US" sz="4000" dirty="0">
                <a:latin typeface="Century Gothic"/>
                <a:cs typeface="Century Gothic"/>
              </a:rPr>
              <a:t>r due me?</a:t>
            </a:r>
            <a:endParaRPr lang="en-US" sz="4000" baseline="30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11178086"/>
      </p:ext>
    </p:extLst>
  </p:cSld>
  <p:clrMapOvr>
    <a:masterClrMapping/>
  </p:clrMapOvr>
  <p:transition spd="slow">
    <p:wipe dir="d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3E73FF-8D94-1545-A4DB-14B0453C8520}"/>
              </a:ext>
            </a:extLst>
          </p:cNvPr>
          <p:cNvSpPr txBox="1"/>
          <p:nvPr/>
        </p:nvSpPr>
        <p:spPr>
          <a:xfrm>
            <a:off x="793728" y="36287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2.	PRESENTATION RITE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403681"/>
            <a:ext cx="10548585" cy="360139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589373" y="889763"/>
            <a:ext cx="8570957" cy="2609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If I am a master, where is the </a:t>
            </a:r>
            <a:r>
              <a:rPr lang="en-US" sz="4000" b="1" dirty="0">
                <a:latin typeface="Century Gothic"/>
                <a:cs typeface="Century Gothic"/>
              </a:rPr>
              <a:t>respect</a:t>
            </a:r>
            <a:r>
              <a:rPr lang="en-US" sz="4000" dirty="0">
                <a:latin typeface="Century Gothic"/>
                <a:cs typeface="Century Gothic"/>
              </a:rPr>
              <a:t> due me?” says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 Almighty.</a:t>
            </a:r>
            <a:endParaRPr lang="en-US" sz="4000" baseline="30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00993640"/>
      </p:ext>
    </p:extLst>
  </p:cSld>
  <p:clrMapOvr>
    <a:masterClrMapping/>
  </p:clrMapOvr>
  <p:transition spd="slow">
    <p:wipe dir="d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403681"/>
            <a:ext cx="10548585" cy="338193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589373" y="889763"/>
            <a:ext cx="8570957" cy="206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  <a:r>
              <a:rPr lang="en-US" sz="4000" dirty="0">
                <a:latin typeface="Century Gothic"/>
                <a:cs typeface="Century Gothic"/>
              </a:rPr>
              <a:t>…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“It is you </a:t>
            </a:r>
            <a:r>
              <a:rPr lang="en-US" sz="4000" b="1" dirty="0">
                <a:latin typeface="Century Gothic"/>
                <a:cs typeface="Century Gothic"/>
              </a:rPr>
              <a:t>priests</a:t>
            </a:r>
            <a:r>
              <a:rPr lang="en-US" sz="4000" dirty="0">
                <a:latin typeface="Century Gothic"/>
                <a:cs typeface="Century Gothic"/>
              </a:rPr>
              <a:t> who show </a:t>
            </a:r>
            <a:r>
              <a:rPr lang="en-US" sz="4000" b="1" dirty="0">
                <a:latin typeface="Century Gothic"/>
                <a:cs typeface="Century Gothic"/>
              </a:rPr>
              <a:t>contempt</a:t>
            </a:r>
            <a:r>
              <a:rPr lang="en-US" sz="4000" dirty="0">
                <a:latin typeface="Century Gothic"/>
                <a:cs typeface="Century Gothic"/>
              </a:rPr>
              <a:t> for my name. </a:t>
            </a:r>
            <a:endParaRPr lang="en-US" sz="4000" baseline="30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00982158"/>
      </p:ext>
    </p:extLst>
  </p:cSld>
  <p:clrMapOvr>
    <a:masterClrMapping/>
  </p:clrMapOvr>
  <p:transition spd="slow">
    <p:wipe dir="d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403681"/>
            <a:ext cx="10548585" cy="3436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781F050-C622-314A-BC37-16F72AD8508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348533" y="2178566"/>
            <a:ext cx="1585583" cy="6394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589373" y="889763"/>
            <a:ext cx="8570957" cy="206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  <a:r>
              <a:rPr lang="en-US" sz="4000" dirty="0">
                <a:latin typeface="Century Gothic"/>
                <a:cs typeface="Century Gothic"/>
              </a:rPr>
              <a:t>…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“It is you </a:t>
            </a:r>
            <a:r>
              <a:rPr lang="en-US" sz="4000" b="1" dirty="0">
                <a:latin typeface="Century Gothic"/>
                <a:cs typeface="Century Gothic"/>
              </a:rPr>
              <a:t>priests</a:t>
            </a:r>
            <a:r>
              <a:rPr lang="en-US" sz="4000" dirty="0">
                <a:latin typeface="Century Gothic"/>
                <a:cs typeface="Century Gothic"/>
              </a:rPr>
              <a:t> who show </a:t>
            </a:r>
            <a:r>
              <a:rPr lang="en-US" sz="4000" b="1" dirty="0">
                <a:latin typeface="Century Gothic"/>
                <a:cs typeface="Century Gothic"/>
              </a:rPr>
              <a:t>contempt</a:t>
            </a:r>
            <a:r>
              <a:rPr lang="en-US" sz="4000" dirty="0">
                <a:latin typeface="Century Gothic"/>
                <a:cs typeface="Century Gothic"/>
              </a:rPr>
              <a:t> </a:t>
            </a:r>
            <a:r>
              <a:rPr lang="en-US" sz="4000" baseline="30000" dirty="0">
                <a:latin typeface="Century Gothic"/>
                <a:cs typeface="Century Gothic"/>
              </a:rPr>
              <a:t>[</a:t>
            </a:r>
            <a:r>
              <a:rPr lang="en-US" sz="4000" b="1" baseline="30000" dirty="0">
                <a:latin typeface="Century Gothic"/>
                <a:cs typeface="Century Gothic"/>
              </a:rPr>
              <a:t>despise</a:t>
            </a:r>
            <a:r>
              <a:rPr lang="en-US" sz="4000" baseline="30000" dirty="0">
                <a:latin typeface="Century Gothic"/>
                <a:cs typeface="Century Gothic"/>
              </a:rPr>
              <a:t>] </a:t>
            </a:r>
            <a:r>
              <a:rPr lang="en-US" sz="4000" dirty="0">
                <a:latin typeface="Century Gothic"/>
                <a:cs typeface="Century Gothic"/>
              </a:rPr>
              <a:t>for my name. </a:t>
            </a:r>
            <a:endParaRPr lang="en-US" sz="4000" baseline="30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12343671"/>
      </p:ext>
    </p:extLst>
  </p:cSld>
  <p:clrMapOvr>
    <a:masterClrMapping/>
  </p:clrMapOvr>
  <p:transition spd="slow">
    <p:wipe dir="d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403680"/>
            <a:ext cx="10548585" cy="53652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781F050-C622-314A-BC37-16F72AD8508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348533" y="2239901"/>
            <a:ext cx="1585583" cy="6394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589373" y="889763"/>
            <a:ext cx="8570957" cy="3676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  <a:r>
              <a:rPr lang="en-US" sz="4000" dirty="0">
                <a:latin typeface="Century Gothic"/>
                <a:cs typeface="Century Gothic"/>
              </a:rPr>
              <a:t>…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“It is you </a:t>
            </a:r>
            <a:r>
              <a:rPr lang="en-US" sz="4000" b="1" dirty="0">
                <a:latin typeface="Century Gothic"/>
                <a:cs typeface="Century Gothic"/>
              </a:rPr>
              <a:t>priests</a:t>
            </a:r>
            <a:r>
              <a:rPr lang="en-US" sz="4000" dirty="0">
                <a:latin typeface="Century Gothic"/>
                <a:cs typeface="Century Gothic"/>
              </a:rPr>
              <a:t> who show </a:t>
            </a:r>
            <a:r>
              <a:rPr lang="en-US" sz="4000" b="1" dirty="0">
                <a:latin typeface="Century Gothic"/>
                <a:cs typeface="Century Gothic"/>
              </a:rPr>
              <a:t>contempt</a:t>
            </a:r>
            <a:r>
              <a:rPr lang="en-US" sz="4000" dirty="0">
                <a:latin typeface="Century Gothic"/>
                <a:cs typeface="Century Gothic"/>
              </a:rPr>
              <a:t> </a:t>
            </a:r>
            <a:r>
              <a:rPr lang="en-US" sz="4000" baseline="30000" dirty="0">
                <a:latin typeface="Century Gothic"/>
                <a:cs typeface="Century Gothic"/>
              </a:rPr>
              <a:t>[</a:t>
            </a:r>
            <a:r>
              <a:rPr lang="en-US" sz="4000" b="1" baseline="30000" dirty="0">
                <a:latin typeface="Century Gothic"/>
                <a:cs typeface="Century Gothic"/>
              </a:rPr>
              <a:t>despise</a:t>
            </a:r>
            <a:r>
              <a:rPr lang="en-US" sz="4000" baseline="30000" dirty="0">
                <a:latin typeface="Century Gothic"/>
                <a:cs typeface="Century Gothic"/>
              </a:rPr>
              <a:t>] </a:t>
            </a:r>
            <a:r>
              <a:rPr lang="en-US" sz="4000" dirty="0">
                <a:latin typeface="Century Gothic"/>
                <a:cs typeface="Century Gothic"/>
              </a:rPr>
              <a:t>for my name.</a:t>
            </a:r>
          </a:p>
          <a:p>
            <a:pPr>
              <a:lnSpc>
                <a:spcPct val="110000"/>
              </a:lnSpc>
            </a:pPr>
            <a:endParaRPr lang="en-US" sz="1500" dirty="0">
              <a:latin typeface="Century Gothic"/>
              <a:cs typeface="Century Gothic"/>
            </a:endParaRP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“But you ask, ‘How have we shown contempt for your name?’</a:t>
            </a:r>
            <a:endParaRPr lang="en-US" sz="4000" baseline="30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38261287"/>
      </p:ext>
    </p:extLst>
  </p:cSld>
  <p:clrMapOvr>
    <a:masterClrMapping/>
  </p:clrMapOvr>
  <p:transition spd="slow">
    <p:wipe dir="d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403680"/>
            <a:ext cx="10548585" cy="64543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589373" y="889763"/>
            <a:ext cx="8570957" cy="235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  <a:r>
              <a:rPr lang="en-US" sz="4000" dirty="0">
                <a:latin typeface="Century Gothic"/>
                <a:cs typeface="Century Gothic"/>
              </a:rPr>
              <a:t>…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“By offering </a:t>
            </a:r>
            <a:r>
              <a:rPr lang="en-US" sz="4000" b="1" dirty="0">
                <a:latin typeface="Century Gothic"/>
                <a:cs typeface="Century Gothic"/>
              </a:rPr>
              <a:t>defiled food </a:t>
            </a:r>
            <a:r>
              <a:rPr lang="en-US" sz="4000" dirty="0">
                <a:latin typeface="Century Gothic"/>
                <a:cs typeface="Century Gothic"/>
              </a:rPr>
              <a:t>on my altar. </a:t>
            </a:r>
          </a:p>
          <a:p>
            <a:pPr>
              <a:lnSpc>
                <a:spcPct val="110000"/>
              </a:lnSpc>
            </a:pPr>
            <a:endParaRPr lang="en-US" sz="15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88298086"/>
      </p:ext>
    </p:extLst>
  </p:cSld>
  <p:clrMapOvr>
    <a:masterClrMapping/>
  </p:clrMapOvr>
  <p:transition spd="slow">
    <p:wipe dir="d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403680"/>
            <a:ext cx="10548585" cy="64543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589373" y="889763"/>
            <a:ext cx="8570957" cy="3964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  <a:r>
              <a:rPr lang="en-US" sz="4000" dirty="0">
                <a:latin typeface="Century Gothic"/>
                <a:cs typeface="Century Gothic"/>
              </a:rPr>
              <a:t>…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“By offering </a:t>
            </a:r>
            <a:r>
              <a:rPr lang="en-US" sz="4000" b="1" dirty="0">
                <a:latin typeface="Century Gothic"/>
                <a:cs typeface="Century Gothic"/>
              </a:rPr>
              <a:t>defiled food </a:t>
            </a:r>
            <a:r>
              <a:rPr lang="en-US" sz="4000" dirty="0">
                <a:latin typeface="Century Gothic"/>
                <a:cs typeface="Century Gothic"/>
              </a:rPr>
              <a:t>on my altar. </a:t>
            </a:r>
          </a:p>
          <a:p>
            <a:pPr>
              <a:lnSpc>
                <a:spcPct val="110000"/>
              </a:lnSpc>
            </a:pPr>
            <a:endParaRPr lang="en-US" sz="1500" dirty="0">
              <a:latin typeface="Century Gothic"/>
              <a:cs typeface="Century Gothic"/>
            </a:endParaRP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“But you ask, ‘How have we defiled you?’</a:t>
            </a:r>
          </a:p>
          <a:p>
            <a:pPr>
              <a:lnSpc>
                <a:spcPct val="110000"/>
              </a:lnSpc>
            </a:pPr>
            <a:endParaRPr lang="en-US" sz="15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970239577"/>
      </p:ext>
    </p:extLst>
  </p:cSld>
  <p:clrMapOvr>
    <a:masterClrMapping/>
  </p:clrMapOvr>
  <p:transition spd="slow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leviticus-alone.png">
            <a:extLst>
              <a:ext uri="{FF2B5EF4-FFF2-40B4-BE49-F238E27FC236}">
                <a16:creationId xmlns:a16="http://schemas.microsoft.com/office/drawing/2014/main" id="{3AFDF7B1-5A80-C54C-A2F8-EA0EA0357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225" y="12606"/>
            <a:ext cx="2863631" cy="100220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61E6E31-D925-8E41-8E80-974F8DF1627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881813" y="1366492"/>
            <a:ext cx="3917374" cy="1764696"/>
          </a:xfrm>
          <a:prstGeom prst="rect">
            <a:avLst/>
          </a:prstGeom>
        </p:spPr>
      </p:pic>
      <p:pic>
        <p:nvPicPr>
          <p:cNvPr id="20" name="Picture 19" descr="God graciously provides - banner.png">
            <a:extLst>
              <a:ext uri="{FF2B5EF4-FFF2-40B4-BE49-F238E27FC236}">
                <a16:creationId xmlns:a16="http://schemas.microsoft.com/office/drawing/2014/main" id="{E06AFE27-CB5C-3F43-AB97-044FDEBABD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296" y="743172"/>
            <a:ext cx="3952891" cy="78659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5B77511-B251-6B48-99C7-83FB3209FE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6391" y="455524"/>
            <a:ext cx="3450413" cy="229205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CB40BEFE-5D2E-8640-90D7-7D2CDFA098EF}"/>
              </a:ext>
            </a:extLst>
          </p:cNvPr>
          <p:cNvSpPr txBox="1"/>
          <p:nvPr/>
        </p:nvSpPr>
        <p:spPr>
          <a:xfrm>
            <a:off x="8254056" y="719783"/>
            <a:ext cx="31404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Passover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Unleavened Bread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Frist Fruits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Weeks/ Pentecost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Trumpets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Day of Atonement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Tabernacles </a:t>
            </a:r>
          </a:p>
          <a:p>
            <a:pPr marL="457200" indent="-457200">
              <a:buFont typeface="+mj-lt"/>
              <a:buAutoNum type="arabicPeriod"/>
            </a:pPr>
            <a:endParaRPr lang="en-US" sz="1600" dirty="0">
              <a:latin typeface="Century Gothic" panose="020B0502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DB4758-2EC7-044A-9849-43B2DB8B26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8112" y="690447"/>
            <a:ext cx="3429177" cy="19297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99D0D5-4DB6-C647-B698-FBB8485F55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0505" y="324361"/>
            <a:ext cx="2662450" cy="5835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AEE21D-60FA-CC4C-AAB6-807296CC50D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960" y="89339"/>
            <a:ext cx="1190702" cy="11907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737876-64E5-8B42-8758-22A0EF8555D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76180" y="168999"/>
            <a:ext cx="2863631" cy="5827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A587F9-E065-6646-AE84-BA8D9CB04697}"/>
              </a:ext>
            </a:extLst>
          </p:cNvPr>
          <p:cNvSpPr txBox="1"/>
          <p:nvPr/>
        </p:nvSpPr>
        <p:spPr>
          <a:xfrm>
            <a:off x="962266" y="953449"/>
            <a:ext cx="2769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Burnt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Grain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Fellowship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Sin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Guilt Offering</a:t>
            </a:r>
          </a:p>
          <a:p>
            <a:pPr marL="457200" indent="-457200">
              <a:buFont typeface="+mj-lt"/>
              <a:buAutoNum type="arabicPeriod"/>
            </a:pP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FC45164-0487-664C-A216-1DD75B4FEE03}"/>
              </a:ext>
            </a:extLst>
          </p:cNvPr>
          <p:cNvSpPr/>
          <p:nvPr/>
        </p:nvSpPr>
        <p:spPr>
          <a:xfrm>
            <a:off x="207679" y="2986282"/>
            <a:ext cx="11984321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883EF9E-17AA-AD44-A708-781ABEFB88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1010" y="3198579"/>
            <a:ext cx="5423232" cy="25360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5E2452-1922-6E41-A13B-64785698F55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9794" y="2657860"/>
            <a:ext cx="5007443" cy="9799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E8D0EA7-106E-6946-9A70-C495554B9B38}"/>
              </a:ext>
            </a:extLst>
          </p:cNvPr>
          <p:cNvSpPr txBox="1"/>
          <p:nvPr/>
        </p:nvSpPr>
        <p:spPr>
          <a:xfrm>
            <a:off x="709177" y="3637837"/>
            <a:ext cx="47908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entury Gothic" panose="020B0502020202020204" pitchFamily="34" charset="0"/>
              </a:rPr>
              <a:t>•Aaron and his sons 1</a:t>
            </a:r>
            <a:r>
              <a:rPr lang="en-US" sz="2800" baseline="30000" dirty="0">
                <a:latin typeface="Century Gothic" panose="020B0502020202020204" pitchFamily="34" charset="0"/>
              </a:rPr>
              <a:t>st</a:t>
            </a:r>
            <a:r>
              <a:rPr lang="en-US" sz="2800" dirty="0">
                <a:latin typeface="Century Gothic" panose="020B0502020202020204" pitchFamily="34" charset="0"/>
              </a:rPr>
              <a:t> 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•Enter into Gods presence on behalf of Israel</a:t>
            </a:r>
          </a:p>
          <a:p>
            <a:endParaRPr 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59DB976-098C-1740-93F3-76E125F1331E}"/>
              </a:ext>
            </a:extLst>
          </p:cNvPr>
          <p:cNvGrpSpPr/>
          <p:nvPr/>
        </p:nvGrpSpPr>
        <p:grpSpPr>
          <a:xfrm>
            <a:off x="6637510" y="2620196"/>
            <a:ext cx="5394696" cy="3131554"/>
            <a:chOff x="2794001" y="1006883"/>
            <a:chExt cx="9086529" cy="5274615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71A224F8-BFF7-FE43-948E-6E45C4622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3957289" y="1382337"/>
              <a:ext cx="3917374" cy="1764696"/>
            </a:xfrm>
            <a:prstGeom prst="rect">
              <a:avLst/>
            </a:prstGeom>
          </p:spPr>
        </p:pic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E225319-4BD4-664F-BB7A-5F963AC671A1}"/>
                </a:ext>
              </a:extLst>
            </p:cNvPr>
            <p:cNvGrpSpPr/>
            <p:nvPr/>
          </p:nvGrpSpPr>
          <p:grpSpPr>
            <a:xfrm>
              <a:off x="2794001" y="1021824"/>
              <a:ext cx="8976130" cy="5259674"/>
              <a:chOff x="5948888" y="2607283"/>
              <a:chExt cx="5715000" cy="3127311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1E84F037-CB2E-3F45-B106-0122A56836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132409" y="3198579"/>
                <a:ext cx="5423232" cy="2536015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8903FC6E-62EC-074E-8E68-F8C51DEBC7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948888" y="2607283"/>
                <a:ext cx="5715000" cy="1079500"/>
              </a:xfrm>
              <a:prstGeom prst="rect">
                <a:avLst/>
              </a:prstGeom>
            </p:spPr>
          </p:pic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59C2A48A-D567-EE41-8379-D7013F17DA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986829" y="2016296"/>
              <a:ext cx="2868177" cy="4056961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3053835-3B64-E14F-8338-DD1BAF615D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544351" y="3068288"/>
              <a:ext cx="2497931" cy="2338827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8C5CAEF-5DC3-2D48-85B2-F0A873DE92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175034" y="2229980"/>
              <a:ext cx="4222965" cy="3985052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453D42F9-7C0B-6B4D-90C9-D3B6D9679D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453202" y="4423345"/>
              <a:ext cx="5657727" cy="1494494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56DC4B0-D320-6F49-A2F1-A4845BBF4E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8955198" y="1972525"/>
              <a:ext cx="2925332" cy="2830354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67ADE289-F00E-1A46-B6DD-002018E056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794001" y="1006883"/>
              <a:ext cx="9014575" cy="1815559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E4151233-4D76-414A-9E6F-3BC0B3E3D3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4389080" y="3926500"/>
              <a:ext cx="5824416" cy="15847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024365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403680"/>
            <a:ext cx="10548585" cy="64543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589373" y="889763"/>
            <a:ext cx="8570957" cy="5284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  <a:r>
              <a:rPr lang="en-US" sz="4000" dirty="0">
                <a:latin typeface="Century Gothic"/>
                <a:cs typeface="Century Gothic"/>
              </a:rPr>
              <a:t>…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“By offering </a:t>
            </a:r>
            <a:r>
              <a:rPr lang="en-US" sz="4000" b="1" dirty="0">
                <a:latin typeface="Century Gothic"/>
                <a:cs typeface="Century Gothic"/>
              </a:rPr>
              <a:t>defiled food </a:t>
            </a:r>
            <a:r>
              <a:rPr lang="en-US" sz="4000" dirty="0">
                <a:latin typeface="Century Gothic"/>
                <a:cs typeface="Century Gothic"/>
              </a:rPr>
              <a:t>on my altar. </a:t>
            </a:r>
          </a:p>
          <a:p>
            <a:pPr>
              <a:lnSpc>
                <a:spcPct val="110000"/>
              </a:lnSpc>
            </a:pPr>
            <a:endParaRPr lang="en-US" sz="1500" dirty="0">
              <a:latin typeface="Century Gothic"/>
              <a:cs typeface="Century Gothic"/>
            </a:endParaRP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“But you ask, ‘How have we defiled you?’</a:t>
            </a:r>
          </a:p>
          <a:p>
            <a:pPr>
              <a:lnSpc>
                <a:spcPct val="110000"/>
              </a:lnSpc>
            </a:pPr>
            <a:endParaRPr lang="en-US" sz="1500" dirty="0">
              <a:latin typeface="Century Gothic"/>
              <a:cs typeface="Century Gothic"/>
            </a:endParaRP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By saying, “The table of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 can be </a:t>
            </a:r>
            <a:r>
              <a:rPr lang="en-US" sz="4000" b="1" dirty="0">
                <a:latin typeface="Century Gothic"/>
                <a:cs typeface="Century Gothic"/>
              </a:rPr>
              <a:t>treated with scorn</a:t>
            </a:r>
            <a:r>
              <a:rPr lang="en-US" sz="4000" dirty="0">
                <a:latin typeface="Century Gothic"/>
                <a:cs typeface="Century Gothic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067361565"/>
      </p:ext>
    </p:extLst>
  </p:cSld>
  <p:clrMapOvr>
    <a:masterClrMapping/>
  </p:clrMapOvr>
  <p:transition spd="slow">
    <p:wipe dir="d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0"/>
            <a:ext cx="10942285" cy="64589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668541"/>
            <a:ext cx="8986427" cy="1932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… When you offer blind animals for sacrifice, is that not </a:t>
            </a:r>
            <a:r>
              <a:rPr lang="en-US" sz="4000" b="1" dirty="0">
                <a:latin typeface="Century Gothic"/>
                <a:cs typeface="Century Gothic"/>
              </a:rPr>
              <a:t>wrong</a:t>
            </a:r>
            <a:r>
              <a:rPr lang="en-US" sz="4000" dirty="0">
                <a:latin typeface="Century Gothic"/>
                <a:cs typeface="Century Gothic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989837586"/>
      </p:ext>
    </p:extLst>
  </p:cSld>
  <p:clrMapOvr>
    <a:masterClrMapping/>
  </p:clrMapOvr>
  <p:transition spd="slow">
    <p:wipe dir="d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0"/>
            <a:ext cx="10942285" cy="64589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668541"/>
            <a:ext cx="8986427" cy="421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… When you offer blind animals for sacrifice, is that not </a:t>
            </a:r>
            <a:r>
              <a:rPr lang="en-US" sz="4000" b="1" dirty="0">
                <a:latin typeface="Century Gothic"/>
                <a:cs typeface="Century Gothic"/>
              </a:rPr>
              <a:t>wrong</a:t>
            </a:r>
            <a:r>
              <a:rPr lang="en-US" sz="4000" dirty="0">
                <a:latin typeface="Century Gothic"/>
                <a:cs typeface="Century Gothic"/>
              </a:rPr>
              <a:t>? </a:t>
            </a:r>
          </a:p>
          <a:p>
            <a:pPr>
              <a:lnSpc>
                <a:spcPct val="110000"/>
              </a:lnSpc>
            </a:pPr>
            <a:endParaRPr lang="en-US" sz="1500" dirty="0">
              <a:latin typeface="Century Gothic"/>
              <a:cs typeface="Century Gothic"/>
            </a:endParaRP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When you sacrifice lame or diseased animals, is that not wrong? </a:t>
            </a:r>
          </a:p>
        </p:txBody>
      </p:sp>
    </p:spTree>
    <p:extLst>
      <p:ext uri="{BB962C8B-B14F-4D97-AF65-F5344CB8AC3E}">
        <p14:creationId xmlns:p14="http://schemas.microsoft.com/office/powerpoint/2010/main" val="331568371"/>
      </p:ext>
    </p:extLst>
  </p:cSld>
  <p:clrMapOvr>
    <a:masterClrMapping/>
  </p:clrMapOvr>
  <p:transition spd="slow">
    <p:wipe dir="d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0"/>
            <a:ext cx="10942285" cy="484796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668541"/>
            <a:ext cx="8986427" cy="1932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Try offering them to your governor! Would he be pleased with you? </a:t>
            </a:r>
          </a:p>
        </p:txBody>
      </p:sp>
    </p:spTree>
    <p:extLst>
      <p:ext uri="{BB962C8B-B14F-4D97-AF65-F5344CB8AC3E}">
        <p14:creationId xmlns:p14="http://schemas.microsoft.com/office/powerpoint/2010/main" val="3795889238"/>
      </p:ext>
    </p:extLst>
  </p:cSld>
  <p:clrMapOvr>
    <a:masterClrMapping/>
  </p:clrMapOvr>
  <p:transition spd="slow">
    <p:wipe dir="d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0"/>
            <a:ext cx="10942285" cy="46337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668541"/>
            <a:ext cx="8986427" cy="3540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Try offering them to your governor! Would he be pleased with you? </a:t>
            </a:r>
          </a:p>
          <a:p>
            <a:pPr>
              <a:lnSpc>
                <a:spcPct val="110000"/>
              </a:lnSpc>
            </a:pPr>
            <a:endParaRPr lang="en-US" sz="1500" dirty="0">
              <a:latin typeface="Century Gothic"/>
              <a:cs typeface="Century Gothic"/>
            </a:endParaRP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Would he accept you?” says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 Almighty.</a:t>
            </a:r>
          </a:p>
        </p:txBody>
      </p:sp>
    </p:spTree>
    <p:extLst>
      <p:ext uri="{BB962C8B-B14F-4D97-AF65-F5344CB8AC3E}">
        <p14:creationId xmlns:p14="http://schemas.microsoft.com/office/powerpoint/2010/main" val="3804048834"/>
      </p:ext>
    </p:extLst>
  </p:cSld>
  <p:clrMapOvr>
    <a:masterClrMapping/>
  </p:clrMapOvr>
  <p:transition spd="slow">
    <p:wipe dir="d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0"/>
            <a:ext cx="10942285" cy="404575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668541"/>
            <a:ext cx="8986427" cy="2609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“Oh, that one of you would </a:t>
            </a:r>
            <a:r>
              <a:rPr lang="en-US" sz="4000" b="1" dirty="0">
                <a:latin typeface="Century Gothic"/>
                <a:cs typeface="Century Gothic"/>
              </a:rPr>
              <a:t>shut the temple doors</a:t>
            </a:r>
            <a:r>
              <a:rPr lang="en-US" sz="4000" dirty="0">
                <a:latin typeface="Century Gothic"/>
                <a:cs typeface="Century Gothic"/>
              </a:rPr>
              <a:t>, so that you would not light </a:t>
            </a:r>
            <a:r>
              <a:rPr lang="en-US" sz="4000" b="1" dirty="0">
                <a:latin typeface="Century Gothic"/>
                <a:cs typeface="Century Gothic"/>
              </a:rPr>
              <a:t>useless fires </a:t>
            </a:r>
            <a:r>
              <a:rPr lang="en-US" sz="4000" dirty="0">
                <a:latin typeface="Century Gothic"/>
                <a:cs typeface="Century Gothic"/>
              </a:rPr>
              <a:t>on my altar! </a:t>
            </a:r>
          </a:p>
        </p:txBody>
      </p:sp>
    </p:spTree>
    <p:extLst>
      <p:ext uri="{BB962C8B-B14F-4D97-AF65-F5344CB8AC3E}">
        <p14:creationId xmlns:p14="http://schemas.microsoft.com/office/powerpoint/2010/main" val="357443110"/>
      </p:ext>
    </p:extLst>
  </p:cSld>
  <p:clrMapOvr>
    <a:masterClrMapping/>
  </p:clrMapOvr>
  <p:transition spd="slow">
    <p:wipe dir="d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0"/>
            <a:ext cx="10942285" cy="404575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668541"/>
            <a:ext cx="8986427" cy="2609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</a:p>
          <a:p>
            <a:pPr>
              <a:lnSpc>
                <a:spcPct val="110000"/>
              </a:lnSpc>
            </a:pPr>
            <a:r>
              <a:rPr lang="en-US" sz="4000" b="1" dirty="0">
                <a:latin typeface="Century Gothic"/>
                <a:cs typeface="Century Gothic"/>
              </a:rPr>
              <a:t>I am not pleased </a:t>
            </a:r>
            <a:r>
              <a:rPr lang="en-US" sz="4000" dirty="0">
                <a:latin typeface="Century Gothic"/>
                <a:cs typeface="Century Gothic"/>
              </a:rPr>
              <a:t>with you,” says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 Almighty, “and I will accept </a:t>
            </a:r>
            <a:r>
              <a:rPr lang="en-US" sz="4000" b="1" dirty="0">
                <a:latin typeface="Century Gothic"/>
                <a:cs typeface="Century Gothic"/>
              </a:rPr>
              <a:t>NO</a:t>
            </a:r>
            <a:r>
              <a:rPr lang="en-US" sz="4000" dirty="0">
                <a:latin typeface="Century Gothic"/>
                <a:cs typeface="Century Gothic"/>
              </a:rPr>
              <a:t> offering from your hands.</a:t>
            </a:r>
          </a:p>
        </p:txBody>
      </p:sp>
    </p:spTree>
    <p:extLst>
      <p:ext uri="{BB962C8B-B14F-4D97-AF65-F5344CB8AC3E}">
        <p14:creationId xmlns:p14="http://schemas.microsoft.com/office/powerpoint/2010/main" val="351415678"/>
      </p:ext>
    </p:extLst>
  </p:cSld>
  <p:clrMapOvr>
    <a:masterClrMapping/>
  </p:clrMapOvr>
  <p:transition spd="slow">
    <p:wipe dir="d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0"/>
            <a:ext cx="10942285" cy="342298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527634"/>
            <a:ext cx="9043827" cy="2609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  <a:endParaRPr lang="en-US" sz="4000" dirty="0">
              <a:latin typeface="Century Gothic"/>
              <a:cs typeface="Century Gothic"/>
            </a:endParaRPr>
          </a:p>
          <a:p>
            <a:pPr>
              <a:lnSpc>
                <a:spcPct val="110000"/>
              </a:lnSpc>
            </a:pPr>
            <a:r>
              <a:rPr lang="en-US" sz="4000" b="1" dirty="0">
                <a:latin typeface="Century Gothic"/>
                <a:cs typeface="Century Gothic"/>
              </a:rPr>
              <a:t>My name will be great among the nations</a:t>
            </a:r>
            <a:r>
              <a:rPr lang="en-US" sz="4000" dirty="0">
                <a:latin typeface="Century Gothic"/>
                <a:cs typeface="Century Gothic"/>
              </a:rPr>
              <a:t>, from where the sun rises to where it sets. </a:t>
            </a:r>
          </a:p>
        </p:txBody>
      </p:sp>
    </p:spTree>
    <p:extLst>
      <p:ext uri="{BB962C8B-B14F-4D97-AF65-F5344CB8AC3E}">
        <p14:creationId xmlns:p14="http://schemas.microsoft.com/office/powerpoint/2010/main" val="2639692753"/>
      </p:ext>
    </p:extLst>
  </p:cSld>
  <p:clrMapOvr>
    <a:masterClrMapping/>
  </p:clrMapOvr>
  <p:transition spd="slow">
    <p:wipe dir="d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1"/>
            <a:ext cx="10942285" cy="49211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527634"/>
            <a:ext cx="9043827" cy="3964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In every place incense and pure offerings will be brought to me, because </a:t>
            </a:r>
            <a:r>
              <a:rPr lang="en-US" sz="4000" b="1" dirty="0">
                <a:latin typeface="Century Gothic"/>
                <a:cs typeface="Century Gothic"/>
              </a:rPr>
              <a:t>my name will be great among the nations</a:t>
            </a:r>
            <a:r>
              <a:rPr lang="en-US" sz="4000" dirty="0">
                <a:latin typeface="Century Gothic"/>
                <a:cs typeface="Century Gothic"/>
              </a:rPr>
              <a:t>,” says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 Almighty.</a:t>
            </a:r>
          </a:p>
        </p:txBody>
      </p:sp>
    </p:spTree>
    <p:extLst>
      <p:ext uri="{BB962C8B-B14F-4D97-AF65-F5344CB8AC3E}">
        <p14:creationId xmlns:p14="http://schemas.microsoft.com/office/powerpoint/2010/main" val="4191030825"/>
      </p:ext>
    </p:extLst>
  </p:cSld>
  <p:clrMapOvr>
    <a:masterClrMapping/>
  </p:clrMapOvr>
  <p:transition spd="slow">
    <p:wipe dir="d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836645"/>
            <a:ext cx="10942285" cy="41559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1164759"/>
            <a:ext cx="9043827" cy="3286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But </a:t>
            </a:r>
            <a:r>
              <a:rPr lang="en-US" sz="4000" b="1" dirty="0">
                <a:latin typeface="Century Gothic"/>
                <a:cs typeface="Century Gothic"/>
              </a:rPr>
              <a:t>you profane it </a:t>
            </a:r>
            <a:r>
              <a:rPr lang="en-US" sz="4000" dirty="0">
                <a:latin typeface="Century Gothic"/>
                <a:cs typeface="Century Gothic"/>
              </a:rPr>
              <a:t>when you say, “The table of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 is defiled and the meat, the food, can be treated with scorn.”</a:t>
            </a:r>
          </a:p>
        </p:txBody>
      </p:sp>
    </p:spTree>
    <p:extLst>
      <p:ext uri="{BB962C8B-B14F-4D97-AF65-F5344CB8AC3E}">
        <p14:creationId xmlns:p14="http://schemas.microsoft.com/office/powerpoint/2010/main" val="3612266445"/>
      </p:ext>
    </p:extLst>
  </p:cSld>
  <p:clrMapOvr>
    <a:masterClrMapping/>
  </p:clrMapOvr>
  <p:transition spd="slow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leviticus-alone.png">
            <a:extLst>
              <a:ext uri="{FF2B5EF4-FFF2-40B4-BE49-F238E27FC236}">
                <a16:creationId xmlns:a16="http://schemas.microsoft.com/office/drawing/2014/main" id="{9A8D192C-4232-7B44-B247-FCEA936A04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34" y="17300"/>
            <a:ext cx="2863631" cy="100220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84606E5-46CD-E54C-A2AE-1D9D4ACB42C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881813" y="1366492"/>
            <a:ext cx="3917374" cy="1764696"/>
          </a:xfrm>
          <a:prstGeom prst="rect">
            <a:avLst/>
          </a:prstGeom>
        </p:spPr>
      </p:pic>
      <p:pic>
        <p:nvPicPr>
          <p:cNvPr id="29" name="Picture 28" descr="God graciously provides - banner.png">
            <a:extLst>
              <a:ext uri="{FF2B5EF4-FFF2-40B4-BE49-F238E27FC236}">
                <a16:creationId xmlns:a16="http://schemas.microsoft.com/office/drawing/2014/main" id="{CC2A4F0D-05D3-F94A-9734-39586CF116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296" y="743172"/>
            <a:ext cx="3952891" cy="7865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A54B7A4-2846-CE4F-8029-030DEDAC29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56149" y="297901"/>
            <a:ext cx="3450413" cy="23535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DB4758-2EC7-044A-9849-43B2DB8B26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8112" y="690447"/>
            <a:ext cx="3429177" cy="19297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99D0D5-4DB6-C647-B698-FBB8485F55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0505" y="324361"/>
            <a:ext cx="2662450" cy="5835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AEE21D-60FA-CC4C-AAB6-807296CC50D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960" y="89339"/>
            <a:ext cx="1190702" cy="11907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737876-64E5-8B42-8758-22A0EF8555D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80321" y="72939"/>
            <a:ext cx="2863631" cy="5827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A587F9-E065-6646-AE84-BA8D9CB04697}"/>
              </a:ext>
            </a:extLst>
          </p:cNvPr>
          <p:cNvSpPr txBox="1"/>
          <p:nvPr/>
        </p:nvSpPr>
        <p:spPr>
          <a:xfrm>
            <a:off x="962266" y="953449"/>
            <a:ext cx="2769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Burnt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Grain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Fellowship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Sin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Guilt Offering</a:t>
            </a:r>
          </a:p>
          <a:p>
            <a:pPr marL="457200" indent="-457200">
              <a:buFont typeface="+mj-lt"/>
              <a:buAutoNum type="arabicPeriod"/>
            </a:pP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FDE703-1231-2544-868E-CF1EFA609403}"/>
              </a:ext>
            </a:extLst>
          </p:cNvPr>
          <p:cNvSpPr txBox="1"/>
          <p:nvPr/>
        </p:nvSpPr>
        <p:spPr>
          <a:xfrm>
            <a:off x="8266138" y="649588"/>
            <a:ext cx="31404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Passover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Unleavened Bread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Frist Fruits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Weeks/ Pentecost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Trumpets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Day of Atonement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Tabernacles </a:t>
            </a:r>
          </a:p>
          <a:p>
            <a:pPr marL="457200" indent="-457200">
              <a:buFont typeface="+mj-lt"/>
              <a:buAutoNum type="arabicPeriod"/>
            </a:pPr>
            <a:endParaRPr lang="en-US" sz="1600" dirty="0"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883EF9E-17AA-AD44-A708-781ABEFB88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684" y="3026592"/>
            <a:ext cx="4185065" cy="18109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5E2452-1922-6E41-A13B-64785698F55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9795" y="2657860"/>
            <a:ext cx="3369328" cy="65939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E8D0EA7-106E-6946-9A70-C495554B9B38}"/>
              </a:ext>
            </a:extLst>
          </p:cNvPr>
          <p:cNvSpPr txBox="1"/>
          <p:nvPr/>
        </p:nvSpPr>
        <p:spPr>
          <a:xfrm>
            <a:off x="705318" y="3346793"/>
            <a:ext cx="346537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entury Gothic" panose="020B0502020202020204" pitchFamily="34" charset="0"/>
              </a:rPr>
              <a:t>Ordains the Priests: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•Aaron and his sons 1</a:t>
            </a:r>
            <a:r>
              <a:rPr lang="en-US" sz="2000" baseline="30000" dirty="0">
                <a:latin typeface="Century Gothic" panose="020B0502020202020204" pitchFamily="34" charset="0"/>
              </a:rPr>
              <a:t>st</a:t>
            </a:r>
            <a:r>
              <a:rPr lang="en-US" sz="2000" dirty="0">
                <a:latin typeface="Century Gothic" panose="020B0502020202020204" pitchFamily="34" charset="0"/>
              </a:rPr>
              <a:t> 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•Enter into Gods presence on behalf of Israel</a:t>
            </a:r>
          </a:p>
          <a:p>
            <a:endParaRPr lang="en-US" sz="2000" dirty="0">
              <a:latin typeface="Century Gothic" panose="020B0502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4A92A3C-C141-3340-A3C3-A2906B04C8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8647" y="2771630"/>
            <a:ext cx="4406066" cy="20603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4417A19-A792-3342-84A0-B5E3A23DD7A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31989" y="2508850"/>
            <a:ext cx="3479914" cy="65731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EC718E7-8B97-184E-8061-664F299FA5D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30428" y="2962083"/>
            <a:ext cx="4033460" cy="175367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1E6D05F-1727-EA4B-AE9B-D44B9551D36B}"/>
              </a:ext>
            </a:extLst>
          </p:cNvPr>
          <p:cNvSpPr/>
          <p:nvPr/>
        </p:nvSpPr>
        <p:spPr>
          <a:xfrm>
            <a:off x="65960" y="0"/>
            <a:ext cx="12126040" cy="5042263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BE76DCD-D168-DE4C-9CB8-2823399C37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774" y="4530710"/>
            <a:ext cx="5595176" cy="212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582A24-A4FB-7241-96A7-D70FDEF8E40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5219" y="3918143"/>
            <a:ext cx="4864100" cy="10795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3E8046F-699C-0F4D-B099-A496F98E3D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4839" y="3730545"/>
            <a:ext cx="6281201" cy="293096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537FD52-E8EF-034D-BAA9-5E452EFE538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50996" y="3183435"/>
            <a:ext cx="50419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67887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836645"/>
            <a:ext cx="11579317" cy="322329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1164759"/>
            <a:ext cx="9059067" cy="2609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  <a:endParaRPr lang="en-US" sz="4000" dirty="0">
              <a:latin typeface="Century Gothic"/>
              <a:cs typeface="Century Gothic"/>
            </a:endParaRP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And you say, ‘What a </a:t>
            </a:r>
            <a:r>
              <a:rPr lang="en-US" sz="4000" b="1" dirty="0">
                <a:latin typeface="Century Gothic"/>
                <a:cs typeface="Century Gothic"/>
              </a:rPr>
              <a:t>burden!</a:t>
            </a:r>
            <a:r>
              <a:rPr lang="en-US" sz="4000" dirty="0">
                <a:latin typeface="Century Gothic"/>
                <a:cs typeface="Century Gothic"/>
              </a:rPr>
              <a:t>’ and you sniff at it contemptuously,” says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 Almighty.</a:t>
            </a:r>
          </a:p>
        </p:txBody>
      </p:sp>
    </p:spTree>
    <p:extLst>
      <p:ext uri="{BB962C8B-B14F-4D97-AF65-F5344CB8AC3E}">
        <p14:creationId xmlns:p14="http://schemas.microsoft.com/office/powerpoint/2010/main" val="46833718"/>
      </p:ext>
    </p:extLst>
  </p:cSld>
  <p:clrMapOvr>
    <a:masterClrMapping/>
  </p:clrMapOvr>
  <p:transition spd="slow">
    <p:wipe dir="d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836645"/>
            <a:ext cx="10942285" cy="490578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1164759"/>
            <a:ext cx="8637427" cy="4099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  <a:endParaRPr lang="en-US" sz="4000" dirty="0">
              <a:latin typeface="Century Gothic"/>
              <a:cs typeface="Century Gothic"/>
            </a:endParaRP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“When you bring injured, lame or diseased animals and offer them as sacrifices, should I accept them from your hands?” says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77342475"/>
      </p:ext>
    </p:extLst>
  </p:cSld>
  <p:clrMapOvr>
    <a:masterClrMapping/>
  </p:clrMapOvr>
  <p:transition spd="slow">
    <p:wipe dir="d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1"/>
            <a:ext cx="10942285" cy="42993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527634"/>
            <a:ext cx="8526757" cy="3422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  <a:r>
              <a:rPr lang="en-US" sz="4000" dirty="0">
                <a:latin typeface="Century Gothic"/>
                <a:cs typeface="Century Gothic"/>
              </a:rPr>
              <a:t>… “</a:t>
            </a:r>
            <a:r>
              <a:rPr lang="en-US" sz="4000" b="1" dirty="0">
                <a:latin typeface="Century Gothic"/>
                <a:cs typeface="Century Gothic"/>
              </a:rPr>
              <a:t>Cursed</a:t>
            </a:r>
            <a:r>
              <a:rPr lang="en-US" sz="4000" dirty="0">
                <a:latin typeface="Century Gothic"/>
                <a:cs typeface="Century Gothic"/>
              </a:rPr>
              <a:t> is the cheat who has an acceptable male in his flock and vows to give it, but then sacrifices a blemished animal to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endParaRPr lang="en-US" sz="4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24555540"/>
      </p:ext>
    </p:extLst>
  </p:cSld>
  <p:clrMapOvr>
    <a:masterClrMapping/>
  </p:clrMapOvr>
  <p:transition spd="slow">
    <p:wipe dir="d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1"/>
            <a:ext cx="10942285" cy="358609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527634"/>
            <a:ext cx="8526757" cy="2745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  <a:r>
              <a:rPr lang="en-US" sz="4000" dirty="0">
                <a:latin typeface="Century Gothic"/>
                <a:cs typeface="Century Gothic"/>
              </a:rPr>
              <a:t>… “For I am a great king,” says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 Almighty, “and my name is to be feared among the nations. </a:t>
            </a:r>
          </a:p>
        </p:txBody>
      </p:sp>
    </p:spTree>
    <p:extLst>
      <p:ext uri="{BB962C8B-B14F-4D97-AF65-F5344CB8AC3E}">
        <p14:creationId xmlns:p14="http://schemas.microsoft.com/office/powerpoint/2010/main" val="1974666949"/>
      </p:ext>
    </p:extLst>
  </p:cSld>
  <p:clrMapOvr>
    <a:masterClrMapping/>
  </p:clrMapOvr>
  <p:transition spd="slow">
    <p:wipe dir="d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1"/>
            <a:ext cx="10942285" cy="41602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527634"/>
            <a:ext cx="8526757" cy="3422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  <a:r>
              <a:rPr lang="en-US" sz="4000" dirty="0">
                <a:latin typeface="Century Gothic"/>
                <a:cs typeface="Century Gothic"/>
              </a:rPr>
              <a:t>… “</a:t>
            </a:r>
            <a:r>
              <a:rPr lang="en-US" sz="4000" b="1" dirty="0">
                <a:latin typeface="Century Gothic"/>
                <a:cs typeface="Century Gothic"/>
              </a:rPr>
              <a:t>Cursed</a:t>
            </a:r>
            <a:r>
              <a:rPr lang="en-US" sz="4000" dirty="0">
                <a:latin typeface="Century Gothic"/>
                <a:cs typeface="Century Gothic"/>
              </a:rPr>
              <a:t> is the </a:t>
            </a:r>
            <a:r>
              <a:rPr lang="en-US" sz="4000" b="1" dirty="0">
                <a:latin typeface="Century Gothic"/>
                <a:cs typeface="Century Gothic"/>
              </a:rPr>
              <a:t>cheat</a:t>
            </a:r>
            <a:r>
              <a:rPr lang="en-US" sz="4000" dirty="0">
                <a:latin typeface="Century Gothic"/>
                <a:cs typeface="Century Gothic"/>
              </a:rPr>
              <a:t> who has an acceptable male in his flock and vows to give it, but then sacrifices a blemished animal to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87166480"/>
      </p:ext>
    </p:extLst>
  </p:cSld>
  <p:clrMapOvr>
    <a:masterClrMapping/>
  </p:clrMapOvr>
  <p:transition spd="slow">
    <p:wipe dir="d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1"/>
            <a:ext cx="10942285" cy="41602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8327E0-2398-4B43-B992-73309564CA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99904">
            <a:off x="490586" y="1086280"/>
            <a:ext cx="1896731" cy="9801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527634"/>
            <a:ext cx="8526757" cy="3422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  <a:r>
              <a:rPr lang="en-US" sz="4000" dirty="0">
                <a:latin typeface="Century Gothic"/>
                <a:cs typeface="Century Gothic"/>
              </a:rPr>
              <a:t>… “</a:t>
            </a:r>
            <a:r>
              <a:rPr lang="en-US" sz="4000" b="1" dirty="0">
                <a:latin typeface="Century Gothic"/>
                <a:cs typeface="Century Gothic"/>
              </a:rPr>
              <a:t>Cursed</a:t>
            </a:r>
            <a:r>
              <a:rPr lang="en-US" sz="4000" dirty="0">
                <a:latin typeface="Century Gothic"/>
                <a:cs typeface="Century Gothic"/>
              </a:rPr>
              <a:t> is the </a:t>
            </a:r>
            <a:r>
              <a:rPr lang="en-US" sz="4000" b="1" dirty="0">
                <a:latin typeface="Century Gothic"/>
                <a:cs typeface="Century Gothic"/>
              </a:rPr>
              <a:t>cheat</a:t>
            </a:r>
            <a:r>
              <a:rPr lang="en-US" sz="4000" dirty="0">
                <a:latin typeface="Century Gothic"/>
                <a:cs typeface="Century Gothic"/>
              </a:rPr>
              <a:t> who has an acceptable male in his flock and vows to give it, but then sacrifices a blemished animal to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865688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1"/>
            <a:ext cx="10942285" cy="41602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8327E0-2398-4B43-B992-73309564CA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99904">
            <a:off x="490586" y="1086280"/>
            <a:ext cx="1896731" cy="98010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944507-BCC9-0E4B-8A3A-898C1DB7C7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31958">
            <a:off x="4475985" y="344404"/>
            <a:ext cx="2203742" cy="109027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527634"/>
            <a:ext cx="8526757" cy="3422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1:6–14 </a:t>
            </a:r>
            <a:r>
              <a:rPr lang="en-US" sz="4000" dirty="0">
                <a:latin typeface="Century Gothic"/>
                <a:cs typeface="Century Gothic"/>
              </a:rPr>
              <a:t>… “</a:t>
            </a:r>
            <a:r>
              <a:rPr lang="en-US" sz="4000" b="1" dirty="0">
                <a:latin typeface="Century Gothic"/>
                <a:cs typeface="Century Gothic"/>
              </a:rPr>
              <a:t>Cursed</a:t>
            </a:r>
            <a:r>
              <a:rPr lang="en-US" sz="4000" dirty="0">
                <a:latin typeface="Century Gothic"/>
                <a:cs typeface="Century Gothic"/>
              </a:rPr>
              <a:t> is the </a:t>
            </a:r>
            <a:r>
              <a:rPr lang="en-US" sz="4000" b="1" dirty="0">
                <a:latin typeface="Century Gothic"/>
                <a:cs typeface="Century Gothic"/>
              </a:rPr>
              <a:t>cheat</a:t>
            </a:r>
            <a:r>
              <a:rPr lang="en-US" sz="4000" dirty="0">
                <a:latin typeface="Century Gothic"/>
                <a:cs typeface="Century Gothic"/>
              </a:rPr>
              <a:t> who has an acceptable male in his flock and vows to give it, but then sacrifices a blemished animal to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182968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1"/>
            <a:ext cx="10942285" cy="367397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527634"/>
            <a:ext cx="8526757" cy="2745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1:14 </a:t>
            </a:r>
            <a:r>
              <a:rPr lang="en-US" sz="4000" dirty="0">
                <a:latin typeface="Century Gothic"/>
                <a:cs typeface="Century Gothic"/>
              </a:rPr>
              <a:t>… “… For I am a great king,” says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 Almighty, “and my name is to be feared among the nations.”</a:t>
            </a:r>
          </a:p>
        </p:txBody>
      </p:sp>
    </p:spTree>
    <p:extLst>
      <p:ext uri="{BB962C8B-B14F-4D97-AF65-F5344CB8AC3E}">
        <p14:creationId xmlns:p14="http://schemas.microsoft.com/office/powerpoint/2010/main" val="2578394175"/>
      </p:ext>
    </p:extLst>
  </p:cSld>
  <p:clrMapOvr>
    <a:masterClrMapping/>
  </p:clrMapOvr>
  <p:transition spd="slow">
    <p:wipe dir="d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0"/>
            <a:ext cx="10942285" cy="428357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527634"/>
            <a:ext cx="8526757" cy="3422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Isaiah 6:1–5 </a:t>
            </a:r>
            <a:r>
              <a:rPr lang="en-US" sz="4000" dirty="0">
                <a:latin typeface="Century Gothic"/>
                <a:cs typeface="Century Gothic"/>
              </a:rPr>
              <a:t>… In the year that King Uzziah died, I saw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, high and exalted, seated on a throne; and the train of his robe filled the temple. </a:t>
            </a:r>
          </a:p>
        </p:txBody>
      </p:sp>
    </p:spTree>
    <p:extLst>
      <p:ext uri="{BB962C8B-B14F-4D97-AF65-F5344CB8AC3E}">
        <p14:creationId xmlns:p14="http://schemas.microsoft.com/office/powerpoint/2010/main" val="3601936757"/>
      </p:ext>
    </p:extLst>
  </p:cSld>
  <p:clrMapOvr>
    <a:masterClrMapping/>
  </p:clrMapOvr>
  <p:transition spd="slow">
    <p:wipe dir="d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0"/>
            <a:ext cx="10942285" cy="500660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527634"/>
            <a:ext cx="8307227" cy="1391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Isaiah 6:1–5 </a:t>
            </a:r>
            <a:r>
              <a:rPr lang="en-US" sz="4000" dirty="0">
                <a:latin typeface="Century Gothic"/>
                <a:cs typeface="Century Gothic"/>
              </a:rPr>
              <a:t>… Above him were seraphim, each with six wings:</a:t>
            </a:r>
          </a:p>
        </p:txBody>
      </p:sp>
    </p:spTree>
    <p:extLst>
      <p:ext uri="{BB962C8B-B14F-4D97-AF65-F5344CB8AC3E}">
        <p14:creationId xmlns:p14="http://schemas.microsoft.com/office/powerpoint/2010/main" val="2965897869"/>
      </p:ext>
    </p:extLst>
  </p:cSld>
  <p:clrMapOvr>
    <a:masterClrMapping/>
  </p:clrMapOvr>
  <p:transition spd="slow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leviticus-alone.png">
            <a:extLst>
              <a:ext uri="{FF2B5EF4-FFF2-40B4-BE49-F238E27FC236}">
                <a16:creationId xmlns:a16="http://schemas.microsoft.com/office/drawing/2014/main" id="{9A8D192C-4232-7B44-B247-FCEA936A04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34" y="17300"/>
            <a:ext cx="2863631" cy="100220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84606E5-46CD-E54C-A2AE-1D9D4ACB42C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881813" y="1366492"/>
            <a:ext cx="3917374" cy="1764696"/>
          </a:xfrm>
          <a:prstGeom prst="rect">
            <a:avLst/>
          </a:prstGeom>
        </p:spPr>
      </p:pic>
      <p:pic>
        <p:nvPicPr>
          <p:cNvPr id="29" name="Picture 28" descr="God graciously provides - banner.png">
            <a:extLst>
              <a:ext uri="{FF2B5EF4-FFF2-40B4-BE49-F238E27FC236}">
                <a16:creationId xmlns:a16="http://schemas.microsoft.com/office/drawing/2014/main" id="{CC2A4F0D-05D3-F94A-9734-39586CF116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296" y="743172"/>
            <a:ext cx="3952891" cy="7865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A54B7A4-2846-CE4F-8029-030DEDAC29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56149" y="297901"/>
            <a:ext cx="3450413" cy="23535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DB4758-2EC7-044A-9849-43B2DB8B26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8112" y="690447"/>
            <a:ext cx="3429177" cy="19297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99D0D5-4DB6-C647-B698-FBB8485F55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0505" y="324361"/>
            <a:ext cx="2662450" cy="5835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AEE21D-60FA-CC4C-AAB6-807296CC50D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960" y="89339"/>
            <a:ext cx="1190702" cy="11907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737876-64E5-8B42-8758-22A0EF8555D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80321" y="72939"/>
            <a:ext cx="2863631" cy="5827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A587F9-E065-6646-AE84-BA8D9CB04697}"/>
              </a:ext>
            </a:extLst>
          </p:cNvPr>
          <p:cNvSpPr txBox="1"/>
          <p:nvPr/>
        </p:nvSpPr>
        <p:spPr>
          <a:xfrm>
            <a:off x="962266" y="953449"/>
            <a:ext cx="2769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Burnt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Grain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Fellowship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Sin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Guilt Offering</a:t>
            </a:r>
          </a:p>
          <a:p>
            <a:pPr marL="457200" indent="-457200">
              <a:buFont typeface="+mj-lt"/>
              <a:buAutoNum type="arabicPeriod"/>
            </a:pP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FDE703-1231-2544-868E-CF1EFA609403}"/>
              </a:ext>
            </a:extLst>
          </p:cNvPr>
          <p:cNvSpPr txBox="1"/>
          <p:nvPr/>
        </p:nvSpPr>
        <p:spPr>
          <a:xfrm>
            <a:off x="8266138" y="649588"/>
            <a:ext cx="31404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Passover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Unleavened Bread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Frist Fruits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Weeks/ Pentecost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Trumpets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Day of Atonement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Tabernacles </a:t>
            </a:r>
          </a:p>
          <a:p>
            <a:pPr marL="457200" indent="-457200">
              <a:buFont typeface="+mj-lt"/>
              <a:buAutoNum type="arabicPeriod"/>
            </a:pPr>
            <a:endParaRPr lang="en-US" sz="1600" dirty="0"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883EF9E-17AA-AD44-A708-781ABEFB88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684" y="3026592"/>
            <a:ext cx="4185065" cy="18109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5E2452-1922-6E41-A13B-64785698F55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9795" y="2657860"/>
            <a:ext cx="3369328" cy="65939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E8D0EA7-106E-6946-9A70-C495554B9B38}"/>
              </a:ext>
            </a:extLst>
          </p:cNvPr>
          <p:cNvSpPr txBox="1"/>
          <p:nvPr/>
        </p:nvSpPr>
        <p:spPr>
          <a:xfrm>
            <a:off x="705318" y="3346793"/>
            <a:ext cx="346537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entury Gothic" panose="020B0502020202020204" pitchFamily="34" charset="0"/>
              </a:rPr>
              <a:t>Ordains the Priests: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•Aaron and his sons 1</a:t>
            </a:r>
            <a:r>
              <a:rPr lang="en-US" sz="2000" baseline="30000" dirty="0">
                <a:latin typeface="Century Gothic" panose="020B0502020202020204" pitchFamily="34" charset="0"/>
              </a:rPr>
              <a:t>st</a:t>
            </a:r>
            <a:r>
              <a:rPr lang="en-US" sz="2000" dirty="0">
                <a:latin typeface="Century Gothic" panose="020B0502020202020204" pitchFamily="34" charset="0"/>
              </a:rPr>
              <a:t> 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•Enter into Gods presence on behalf of Israel</a:t>
            </a:r>
          </a:p>
          <a:p>
            <a:endParaRPr lang="en-US" sz="2000" dirty="0">
              <a:latin typeface="Century Gothic" panose="020B0502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4A92A3C-C141-3340-A3C3-A2906B04C8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8647" y="2771630"/>
            <a:ext cx="4406066" cy="20603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4417A19-A792-3342-84A0-B5E3A23DD7A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31989" y="2508850"/>
            <a:ext cx="3479914" cy="65731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EC718E7-8B97-184E-8061-664F299FA5D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30428" y="2962083"/>
            <a:ext cx="4033460" cy="175367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1E6D05F-1727-EA4B-AE9B-D44B9551D36B}"/>
              </a:ext>
            </a:extLst>
          </p:cNvPr>
          <p:cNvSpPr/>
          <p:nvPr/>
        </p:nvSpPr>
        <p:spPr>
          <a:xfrm>
            <a:off x="65960" y="0"/>
            <a:ext cx="12126040" cy="5042263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BE76DCD-D168-DE4C-9CB8-2823399C37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774" y="4530710"/>
            <a:ext cx="5595176" cy="212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582A24-A4FB-7241-96A7-D70FDEF8E40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5219" y="3918143"/>
            <a:ext cx="4864100" cy="10795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3E8046F-699C-0F4D-B099-A496F98E3D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4839" y="3730545"/>
            <a:ext cx="6281201" cy="293096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537FD52-E8EF-034D-BAA9-5E452EFE538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50996" y="3183435"/>
            <a:ext cx="5041900" cy="10668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170974D-5E37-5A4B-A476-CE6EF9D41CD4}"/>
              </a:ext>
            </a:extLst>
          </p:cNvPr>
          <p:cNvSpPr txBox="1"/>
          <p:nvPr/>
        </p:nvSpPr>
        <p:spPr>
          <a:xfrm>
            <a:off x="698967" y="4996425"/>
            <a:ext cx="47908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entury Gothic" panose="020B0502020202020204" pitchFamily="34" charset="0"/>
              </a:rPr>
              <a:t>• Can and cannot touch.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• Can and Cannot eat … 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• And … and … and …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A14D195-61FD-C741-BE76-49D26893C373}"/>
              </a:ext>
            </a:extLst>
          </p:cNvPr>
          <p:cNvSpPr txBox="1"/>
          <p:nvPr/>
        </p:nvSpPr>
        <p:spPr>
          <a:xfrm>
            <a:off x="6281633" y="4212427"/>
            <a:ext cx="55951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entury Gothic" panose="020B0502020202020204" pitchFamily="34" charset="0"/>
              </a:rPr>
              <a:t>Were called to live differently  </a:t>
            </a:r>
          </a:p>
          <a:p>
            <a:r>
              <a:rPr lang="en-US" sz="2800" b="1" dirty="0">
                <a:latin typeface="Century Gothic" panose="020B0502020202020204" pitchFamily="34" charset="0"/>
              </a:rPr>
              <a:t>   than their </a:t>
            </a:r>
            <a:r>
              <a:rPr lang="en-US" sz="2800" b="1" dirty="0" err="1">
                <a:latin typeface="Century Gothic" panose="020B0502020202020204" pitchFamily="34" charset="0"/>
              </a:rPr>
              <a:t>neighbours</a:t>
            </a:r>
            <a:r>
              <a:rPr lang="en-US" sz="2800" b="1" dirty="0">
                <a:latin typeface="Century Gothic" panose="020B0502020202020204" pitchFamily="34" charset="0"/>
              </a:rPr>
              <a:t> …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• Sexual Integrity 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• Care for the Poor 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• Social Justice … </a:t>
            </a:r>
          </a:p>
          <a:p>
            <a:endParaRPr lang="en-US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09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0"/>
            <a:ext cx="10942285" cy="55977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527634"/>
            <a:ext cx="8307227" cy="4353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Isaiah 6:1–5 </a:t>
            </a:r>
            <a:r>
              <a:rPr lang="en-US" sz="4000" dirty="0">
                <a:latin typeface="Century Gothic"/>
                <a:cs typeface="Century Gothic"/>
              </a:rPr>
              <a:t>… Above him were seraphim, each with six wings:</a:t>
            </a:r>
          </a:p>
          <a:p>
            <a:pPr>
              <a:lnSpc>
                <a:spcPct val="110000"/>
              </a:lnSpc>
            </a:pPr>
            <a:endParaRPr lang="en-US" sz="1500" dirty="0">
              <a:latin typeface="Century Gothic"/>
              <a:cs typeface="Century Gothic"/>
            </a:endParaRP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With two wings they covered their faces, with two they covered their feet, and with two they were flying.</a:t>
            </a:r>
          </a:p>
        </p:txBody>
      </p:sp>
    </p:spTree>
    <p:extLst>
      <p:ext uri="{BB962C8B-B14F-4D97-AF65-F5344CB8AC3E}">
        <p14:creationId xmlns:p14="http://schemas.microsoft.com/office/powerpoint/2010/main" val="3280604863"/>
      </p:ext>
    </p:extLst>
  </p:cSld>
  <p:clrMapOvr>
    <a:masterClrMapping/>
  </p:clrMapOvr>
  <p:transition spd="slow">
    <p:wipe dir="d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0"/>
            <a:ext cx="10942285" cy="36104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527634"/>
            <a:ext cx="8307227" cy="2745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Isaiah 6:1–5 </a:t>
            </a:r>
            <a:r>
              <a:rPr lang="en-US" sz="4000" dirty="0">
                <a:latin typeface="Century Gothic"/>
                <a:cs typeface="Century Gothic"/>
              </a:rPr>
              <a:t>… And they were calling to one another: “Holy, holy, holy is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 Almighty; the whole earth is </a:t>
            </a:r>
            <a:r>
              <a:rPr lang="en-US" sz="4000" b="1" dirty="0">
                <a:latin typeface="Century Gothic"/>
                <a:cs typeface="Century Gothic"/>
              </a:rPr>
              <a:t>full of his glory</a:t>
            </a:r>
            <a:r>
              <a:rPr lang="en-US" sz="4000" dirty="0">
                <a:latin typeface="Century Gothic"/>
                <a:cs typeface="Century Gothic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498427133"/>
      </p:ext>
    </p:extLst>
  </p:cSld>
  <p:clrMapOvr>
    <a:masterClrMapping/>
  </p:clrMapOvr>
  <p:transition spd="slow">
    <p:wipe dir="d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0"/>
            <a:ext cx="10942285" cy="358704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595307" y="363577"/>
            <a:ext cx="8713793" cy="2745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Isaiah 6:1–5 </a:t>
            </a:r>
            <a:r>
              <a:rPr lang="en-US" sz="4000" dirty="0">
                <a:latin typeface="Century Gothic"/>
                <a:cs typeface="Century Gothic"/>
              </a:rPr>
              <a:t>… At the sound of their voices the doorposts and thresholds shook and the temple was filled with smoke. </a:t>
            </a:r>
          </a:p>
        </p:txBody>
      </p:sp>
    </p:spTree>
    <p:extLst>
      <p:ext uri="{BB962C8B-B14F-4D97-AF65-F5344CB8AC3E}">
        <p14:creationId xmlns:p14="http://schemas.microsoft.com/office/powerpoint/2010/main" val="1457418434"/>
      </p:ext>
    </p:extLst>
  </p:cSld>
  <p:clrMapOvr>
    <a:masterClrMapping/>
  </p:clrMapOvr>
  <p:transition spd="slow">
    <p:wipe dir="d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0"/>
            <a:ext cx="10942285" cy="484796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595307" y="363577"/>
            <a:ext cx="8713793" cy="1391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Isaiah 6:1–5 </a:t>
            </a:r>
            <a:r>
              <a:rPr lang="en-US" sz="4000" dirty="0">
                <a:latin typeface="Century Gothic"/>
                <a:cs typeface="Century Gothic"/>
              </a:rPr>
              <a:t>… “Woe to me!” I cried. “I am ruined! </a:t>
            </a:r>
          </a:p>
        </p:txBody>
      </p:sp>
    </p:spTree>
    <p:extLst>
      <p:ext uri="{BB962C8B-B14F-4D97-AF65-F5344CB8AC3E}">
        <p14:creationId xmlns:p14="http://schemas.microsoft.com/office/powerpoint/2010/main" val="2018006857"/>
      </p:ext>
    </p:extLst>
  </p:cSld>
  <p:clrMapOvr>
    <a:masterClrMapping/>
  </p:clrMapOvr>
  <p:transition spd="slow">
    <p:wipe dir="d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199520"/>
            <a:ext cx="10942285" cy="52868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595307" y="363577"/>
            <a:ext cx="8713793" cy="4353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Isaiah 6:1–5 </a:t>
            </a:r>
            <a:r>
              <a:rPr lang="en-US" sz="4000" dirty="0">
                <a:latin typeface="Century Gothic"/>
                <a:cs typeface="Century Gothic"/>
              </a:rPr>
              <a:t>… “Woe to me!” I cried. “I am ruined!</a:t>
            </a:r>
          </a:p>
          <a:p>
            <a:pPr>
              <a:lnSpc>
                <a:spcPct val="110000"/>
              </a:lnSpc>
            </a:pPr>
            <a:endParaRPr lang="en-US" sz="1500" dirty="0">
              <a:latin typeface="Century Gothic"/>
              <a:cs typeface="Century Gothic"/>
            </a:endParaRP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 For I am a man of unclean lips, and I live among a people of unclean lips, and my eyes have seen the King, </a:t>
            </a:r>
            <a:r>
              <a:rPr lang="en-US" sz="4000" b="1" dirty="0">
                <a:latin typeface="Century Gothic"/>
                <a:cs typeface="Century Gothic"/>
              </a:rPr>
              <a:t>YHWH </a:t>
            </a:r>
            <a:r>
              <a:rPr lang="en-US" sz="4000" dirty="0">
                <a:latin typeface="Century Gothic"/>
                <a:cs typeface="Century Gothic"/>
              </a:rPr>
              <a:t>Almighty.”</a:t>
            </a:r>
          </a:p>
        </p:txBody>
      </p:sp>
    </p:spTree>
    <p:extLst>
      <p:ext uri="{BB962C8B-B14F-4D97-AF65-F5344CB8AC3E}">
        <p14:creationId xmlns:p14="http://schemas.microsoft.com/office/powerpoint/2010/main" val="2182779723"/>
      </p:ext>
    </p:extLst>
  </p:cSld>
  <p:clrMapOvr>
    <a:masterClrMapping/>
  </p:clrMapOvr>
  <p:transition spd="slow">
    <p:wipe dir="d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836645"/>
            <a:ext cx="10942285" cy="36210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1164759"/>
            <a:ext cx="8637427" cy="2745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1:6 </a:t>
            </a:r>
            <a:r>
              <a:rPr lang="en-US" sz="4000" dirty="0">
                <a:latin typeface="Century Gothic"/>
                <a:cs typeface="Century Gothic"/>
              </a:rPr>
              <a:t>“… If I am a father, where is the </a:t>
            </a:r>
            <a:r>
              <a:rPr lang="en-US" sz="4000" b="1" dirty="0">
                <a:latin typeface="Century Gothic"/>
                <a:cs typeface="Century Gothic"/>
              </a:rPr>
              <a:t>honor</a:t>
            </a:r>
            <a:r>
              <a:rPr lang="en-US" sz="4000" dirty="0">
                <a:latin typeface="Century Gothic"/>
                <a:cs typeface="Century Gothic"/>
              </a:rPr>
              <a:t> due me? If I am a master, where is the </a:t>
            </a:r>
            <a:r>
              <a:rPr lang="en-US" sz="4000" b="1" dirty="0">
                <a:latin typeface="Century Gothic"/>
                <a:cs typeface="Century Gothic"/>
              </a:rPr>
              <a:t>respect</a:t>
            </a:r>
            <a:r>
              <a:rPr lang="en-US" sz="4000" dirty="0">
                <a:latin typeface="Century Gothic"/>
                <a:cs typeface="Century Gothic"/>
              </a:rPr>
              <a:t> due me?” says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 Almighty.”</a:t>
            </a:r>
          </a:p>
        </p:txBody>
      </p:sp>
    </p:spTree>
    <p:extLst>
      <p:ext uri="{BB962C8B-B14F-4D97-AF65-F5344CB8AC3E}">
        <p14:creationId xmlns:p14="http://schemas.microsoft.com/office/powerpoint/2010/main" val="4033722362"/>
      </p:ext>
    </p:extLst>
  </p:cSld>
  <p:clrMapOvr>
    <a:masterClrMapping/>
  </p:clrMapOvr>
  <p:transition spd="slow">
    <p:wipe dir="d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836645"/>
            <a:ext cx="10942285" cy="42560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1164759"/>
            <a:ext cx="8637427" cy="3422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1:14 </a:t>
            </a:r>
            <a:r>
              <a:rPr lang="en-US" sz="4000" dirty="0">
                <a:latin typeface="Century Gothic"/>
                <a:cs typeface="Century Gothic"/>
              </a:rPr>
              <a:t>“</a:t>
            </a:r>
            <a:r>
              <a:rPr lang="en-US" sz="4000" b="1" dirty="0">
                <a:latin typeface="Century Gothic"/>
                <a:cs typeface="Century Gothic"/>
              </a:rPr>
              <a:t>Cursed</a:t>
            </a:r>
            <a:r>
              <a:rPr lang="en-US" sz="4000" dirty="0">
                <a:latin typeface="Century Gothic"/>
                <a:cs typeface="Century Gothic"/>
              </a:rPr>
              <a:t> is the </a:t>
            </a:r>
            <a:r>
              <a:rPr lang="en-US" sz="4000" b="1" dirty="0">
                <a:latin typeface="Century Gothic"/>
                <a:cs typeface="Century Gothic"/>
              </a:rPr>
              <a:t>cheat</a:t>
            </a:r>
            <a:r>
              <a:rPr lang="en-US" sz="4000" dirty="0">
                <a:latin typeface="Century Gothic"/>
                <a:cs typeface="Century Gothic"/>
              </a:rPr>
              <a:t> who has an acceptable male in his flock and vows to give it, but then sacrifices a blemished animal to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722174361"/>
      </p:ext>
    </p:extLst>
  </p:cSld>
  <p:clrMapOvr>
    <a:masterClrMapping/>
  </p:clrMapOvr>
  <p:transition spd="slow">
    <p:wipe dir="d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836645"/>
            <a:ext cx="10942285" cy="352308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1164759"/>
            <a:ext cx="8637427" cy="2745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Malachi 1:14 </a:t>
            </a:r>
            <a:r>
              <a:rPr lang="en-US" sz="4000" dirty="0">
                <a:latin typeface="Century Gothic"/>
                <a:cs typeface="Century Gothic"/>
              </a:rPr>
              <a:t>“For I am a great king,” says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 Almighty, “and my name is to be feared among the nations.</a:t>
            </a:r>
          </a:p>
        </p:txBody>
      </p:sp>
    </p:spTree>
    <p:extLst>
      <p:ext uri="{BB962C8B-B14F-4D97-AF65-F5344CB8AC3E}">
        <p14:creationId xmlns:p14="http://schemas.microsoft.com/office/powerpoint/2010/main" val="4447956"/>
      </p:ext>
    </p:extLst>
  </p:cSld>
  <p:clrMapOvr>
    <a:masterClrMapping/>
  </p:clrMapOvr>
  <p:transition spd="slow">
    <p:wipe dir="d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B7750D-05C0-1744-9EBF-3430EC0536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518753" y="1651872"/>
            <a:ext cx="7384816" cy="5516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822"/>
          <a:stretch/>
        </p:blipFill>
        <p:spPr>
          <a:xfrm>
            <a:off x="4748921" y="2239901"/>
            <a:ext cx="7464233" cy="4738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CFCC1-D5EB-BD4A-9F80-0E2702046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330" y="-95131"/>
            <a:ext cx="3430252" cy="2593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B54E05-CC8D-C348-9A25-6AFF3A6F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15" y="836645"/>
            <a:ext cx="10599385" cy="352308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66490-D28D-B542-9991-058DFD0C03F5}"/>
              </a:ext>
            </a:extLst>
          </p:cNvPr>
          <p:cNvSpPr txBox="1"/>
          <p:nvPr/>
        </p:nvSpPr>
        <p:spPr>
          <a:xfrm>
            <a:off x="633573" y="1164759"/>
            <a:ext cx="8408827" cy="2745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Leviticus 1:3 </a:t>
            </a:r>
            <a:r>
              <a:rPr lang="en-US" sz="4000" dirty="0">
                <a:latin typeface="Century Gothic"/>
                <a:cs typeface="Century Gothic"/>
              </a:rPr>
              <a:t>… You must </a:t>
            </a:r>
            <a:r>
              <a:rPr lang="en-US" sz="4000" b="1" dirty="0">
                <a:latin typeface="Century Gothic"/>
                <a:cs typeface="Century Gothic"/>
              </a:rPr>
              <a:t>present</a:t>
            </a:r>
            <a:r>
              <a:rPr lang="en-US" sz="4000" dirty="0">
                <a:latin typeface="Century Gothic"/>
                <a:cs typeface="Century Gothic"/>
              </a:rPr>
              <a:t> it at the entrance to the tent of meeting so that it will be acceptable to </a:t>
            </a:r>
            <a:r>
              <a:rPr lang="en-US" sz="4000" b="1" dirty="0">
                <a:latin typeface="Century Gothic"/>
                <a:cs typeface="Century Gothic"/>
              </a:rPr>
              <a:t>YHWH</a:t>
            </a:r>
            <a:r>
              <a:rPr lang="en-US" sz="4000" dirty="0">
                <a:latin typeface="Century Gothic"/>
                <a:cs typeface="Century Gothic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6819925"/>
      </p:ext>
    </p:extLst>
  </p:cSld>
  <p:clrMapOvr>
    <a:masterClrMapping/>
  </p:clrMapOvr>
  <p:transition spd="slow">
    <p:wipe dir="d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46059AB-4696-8243-A611-6D73295190A6}"/>
              </a:ext>
            </a:extLst>
          </p:cNvPr>
          <p:cNvSpPr txBox="1"/>
          <p:nvPr/>
        </p:nvSpPr>
        <p:spPr>
          <a:xfrm>
            <a:off x="793728" y="548511"/>
            <a:ext cx="106468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latin typeface="Century Gothic" panose="020B0502020202020204" pitchFamily="34" charset="0"/>
              </a:rPr>
              <a:t>Their Currency: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283BF6-B7E8-6F40-9B34-9B9257C18F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88" y="2417425"/>
            <a:ext cx="3202419" cy="32705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A95094-676C-0A49-8D82-83CD5F4F70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545" y="3056099"/>
            <a:ext cx="2736385" cy="19931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5EB36B-0058-374A-9024-0CE3CD0E5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844" y="2839789"/>
            <a:ext cx="3202419" cy="32705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E492514-F689-2545-B32D-F83FCE7492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623646">
            <a:off x="6096000" y="2153765"/>
            <a:ext cx="3202419" cy="327051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E5AFD78-253D-AA4C-BD2D-427D150E0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68335">
            <a:off x="9054427" y="2839788"/>
            <a:ext cx="3202419" cy="32705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59DF773-748F-6744-BD90-104BD101B3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489634" y="3484447"/>
            <a:ext cx="2247900" cy="1981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F21D76-E8B5-8B4E-BCB3-43E021792D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2991" y="2568354"/>
            <a:ext cx="2578100" cy="2413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8F6DAA3-12B2-0543-833C-CD299168DD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2149" y="3484447"/>
            <a:ext cx="17780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18423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leviticus-alone.png">
            <a:extLst>
              <a:ext uri="{FF2B5EF4-FFF2-40B4-BE49-F238E27FC236}">
                <a16:creationId xmlns:a16="http://schemas.microsoft.com/office/drawing/2014/main" id="{4D445EB7-BCF9-2A47-99AC-BA8607A4EB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34" y="17300"/>
            <a:ext cx="2863631" cy="100220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F168EFC-FDE7-D642-AAE3-F9CAF1A0BE7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881813" y="1366492"/>
            <a:ext cx="3917374" cy="1764696"/>
          </a:xfrm>
          <a:prstGeom prst="rect">
            <a:avLst/>
          </a:prstGeom>
        </p:spPr>
      </p:pic>
      <p:pic>
        <p:nvPicPr>
          <p:cNvPr id="45" name="Picture 44" descr="God graciously provides - banner.png">
            <a:extLst>
              <a:ext uri="{FF2B5EF4-FFF2-40B4-BE49-F238E27FC236}">
                <a16:creationId xmlns:a16="http://schemas.microsoft.com/office/drawing/2014/main" id="{6CB227A1-9E3D-F44D-A878-B30466CE85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296" y="743172"/>
            <a:ext cx="3952891" cy="786598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4D01A4B1-1094-DD49-81CB-4C063F6CD809}"/>
              </a:ext>
            </a:extLst>
          </p:cNvPr>
          <p:cNvGrpSpPr/>
          <p:nvPr/>
        </p:nvGrpSpPr>
        <p:grpSpPr>
          <a:xfrm>
            <a:off x="8258384" y="2510864"/>
            <a:ext cx="3647354" cy="2117243"/>
            <a:chOff x="2794001" y="1006883"/>
            <a:chExt cx="9086529" cy="5274615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A357859E-DECE-194B-8334-6AE89151AC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3957289" y="1382337"/>
              <a:ext cx="3917374" cy="1764696"/>
            </a:xfrm>
            <a:prstGeom prst="rect">
              <a:avLst/>
            </a:prstGeom>
          </p:spPr>
        </p:pic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CA4D5811-9B54-534E-A6A3-C7CD9C8EAAF0}"/>
                </a:ext>
              </a:extLst>
            </p:cNvPr>
            <p:cNvGrpSpPr/>
            <p:nvPr/>
          </p:nvGrpSpPr>
          <p:grpSpPr>
            <a:xfrm>
              <a:off x="2794001" y="1021824"/>
              <a:ext cx="8976130" cy="5259674"/>
              <a:chOff x="5948888" y="2607283"/>
              <a:chExt cx="5715000" cy="3127311"/>
            </a:xfrm>
          </p:grpSpPr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9CAEE4C4-8A2D-1C41-B0B2-37CB2B3218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32409" y="3198579"/>
                <a:ext cx="5423232" cy="2536015"/>
              </a:xfrm>
              <a:prstGeom prst="rect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26C8A299-7450-A04D-915F-B012050EAF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948888" y="2607283"/>
                <a:ext cx="5715000" cy="1079500"/>
              </a:xfrm>
              <a:prstGeom prst="rect">
                <a:avLst/>
              </a:prstGeom>
            </p:spPr>
          </p:pic>
        </p:grp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44955A85-E3B4-3A4C-8D35-570B7F8AB9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986829" y="2016296"/>
              <a:ext cx="2868177" cy="4056961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9A7BA34D-3451-0F49-843D-6CF198E8776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544351" y="3068288"/>
              <a:ext cx="2497931" cy="2338827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C59E1DC-5C32-CD47-8AD7-2EC698704C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175034" y="2229980"/>
              <a:ext cx="4222965" cy="3985052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7E5FB2FC-2416-0F41-B7F3-D2D1AEF1FC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453202" y="4423345"/>
              <a:ext cx="5657727" cy="1494494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F62EA0BF-68F8-1142-852D-F40A570271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955198" y="1972525"/>
              <a:ext cx="2925332" cy="2830354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E89458A-83F9-9A46-B4E7-BCE4D3C15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94001" y="1006883"/>
              <a:ext cx="9014575" cy="1815559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3E47498C-DB02-094A-B195-8E84D7F93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389080" y="3926500"/>
              <a:ext cx="5824416" cy="1584735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9A54B7A4-2846-CE4F-8029-030DEDAC292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956149" y="297901"/>
            <a:ext cx="3450413" cy="23535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DB4758-2EC7-044A-9849-43B2DB8B26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112" y="690447"/>
            <a:ext cx="3429177" cy="19297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99D0D5-4DB6-C647-B698-FBB8485F55A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10505" y="324361"/>
            <a:ext cx="2662450" cy="5835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AEE21D-60FA-CC4C-AAB6-807296CC50D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960" y="89339"/>
            <a:ext cx="1190702" cy="11907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737876-64E5-8B42-8758-22A0EF8555D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180321" y="72939"/>
            <a:ext cx="2863631" cy="5827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A587F9-E065-6646-AE84-BA8D9CB04697}"/>
              </a:ext>
            </a:extLst>
          </p:cNvPr>
          <p:cNvSpPr txBox="1"/>
          <p:nvPr/>
        </p:nvSpPr>
        <p:spPr>
          <a:xfrm>
            <a:off x="962266" y="953449"/>
            <a:ext cx="2769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Burnt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Grain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Fellowship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Sin Offering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entury Gothic" panose="020B0502020202020204" pitchFamily="34" charset="0"/>
              </a:rPr>
              <a:t>Guilt Offering</a:t>
            </a:r>
          </a:p>
          <a:p>
            <a:pPr marL="457200" indent="-457200">
              <a:buFont typeface="+mj-lt"/>
              <a:buAutoNum type="arabicPeriod"/>
            </a:pP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FDE703-1231-2544-868E-CF1EFA609403}"/>
              </a:ext>
            </a:extLst>
          </p:cNvPr>
          <p:cNvSpPr txBox="1"/>
          <p:nvPr/>
        </p:nvSpPr>
        <p:spPr>
          <a:xfrm>
            <a:off x="8266138" y="649588"/>
            <a:ext cx="31404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Passover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Unleavened Bread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Frist Fruits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Weeks/ Pentecost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Trumpets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Day of Atonement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Tabernacles </a:t>
            </a:r>
          </a:p>
          <a:p>
            <a:pPr marL="457200" indent="-457200">
              <a:buFont typeface="+mj-lt"/>
              <a:buAutoNum type="arabicPeriod"/>
            </a:pPr>
            <a:endParaRPr lang="en-US" sz="1600" dirty="0"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883EF9E-17AA-AD44-A708-781ABEFB88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684" y="3026592"/>
            <a:ext cx="4185065" cy="18109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5E2452-1922-6E41-A13B-64785698F55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59795" y="2657860"/>
            <a:ext cx="3369328" cy="65939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E8D0EA7-106E-6946-9A70-C495554B9B38}"/>
              </a:ext>
            </a:extLst>
          </p:cNvPr>
          <p:cNvSpPr txBox="1"/>
          <p:nvPr/>
        </p:nvSpPr>
        <p:spPr>
          <a:xfrm>
            <a:off x="705318" y="3346793"/>
            <a:ext cx="346537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entury Gothic" panose="020B0502020202020204" pitchFamily="34" charset="0"/>
              </a:rPr>
              <a:t>Ordains the Priests: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•Aaron and his sons 1</a:t>
            </a:r>
            <a:r>
              <a:rPr lang="en-US" sz="2000" baseline="30000" dirty="0">
                <a:latin typeface="Century Gothic" panose="020B0502020202020204" pitchFamily="34" charset="0"/>
              </a:rPr>
              <a:t>st</a:t>
            </a:r>
            <a:r>
              <a:rPr lang="en-US" sz="2000" dirty="0">
                <a:latin typeface="Century Gothic" panose="020B0502020202020204" pitchFamily="34" charset="0"/>
              </a:rPr>
              <a:t> 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•Enter into Gods presence on behalf of Israel</a:t>
            </a:r>
          </a:p>
          <a:p>
            <a:endParaRPr lang="en-US" sz="2000" dirty="0">
              <a:latin typeface="Century Gothic" panose="020B0502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BE76DCD-D168-DE4C-9CB8-2823399C37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634" y="5156336"/>
            <a:ext cx="3902062" cy="15958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582A24-A4FB-7241-96A7-D70FDEF8E40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1719" y="4856954"/>
            <a:ext cx="2971139" cy="65939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3E8046F-699C-0F4D-B099-A496F98E3D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0509" y="4945740"/>
            <a:ext cx="4072857" cy="187389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537FD52-E8EF-034D-BAA9-5E452EFE538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723595" y="4615001"/>
            <a:ext cx="2945404" cy="62320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170974D-5E37-5A4B-A476-CE6EF9D41CD4}"/>
              </a:ext>
            </a:extLst>
          </p:cNvPr>
          <p:cNvSpPr txBox="1"/>
          <p:nvPr/>
        </p:nvSpPr>
        <p:spPr>
          <a:xfrm>
            <a:off x="661311" y="5502090"/>
            <a:ext cx="34026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anose="020B0502020202020204" pitchFamily="34" charset="0"/>
              </a:rPr>
              <a:t>• Can and cannot touch.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 Can and Cannot eat … 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• And … and … and …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A14D195-61FD-C741-BE76-49D26893C373}"/>
              </a:ext>
            </a:extLst>
          </p:cNvPr>
          <p:cNvSpPr txBox="1"/>
          <p:nvPr/>
        </p:nvSpPr>
        <p:spPr>
          <a:xfrm>
            <a:off x="8135700" y="5156336"/>
            <a:ext cx="37090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• Were called to live differently  </a:t>
            </a:r>
          </a:p>
          <a:p>
            <a:r>
              <a:rPr lang="en-US" dirty="0">
                <a:latin typeface="Century Gothic" panose="020B0502020202020204" pitchFamily="34" charset="0"/>
              </a:rPr>
              <a:t>   than their </a:t>
            </a:r>
            <a:r>
              <a:rPr lang="en-US" dirty="0" err="1">
                <a:latin typeface="Century Gothic" panose="020B0502020202020204" pitchFamily="34" charset="0"/>
              </a:rPr>
              <a:t>neighbours</a:t>
            </a:r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• Sexual Integrity </a:t>
            </a:r>
          </a:p>
          <a:p>
            <a:r>
              <a:rPr lang="en-US" dirty="0">
                <a:latin typeface="Century Gothic" panose="020B0502020202020204" pitchFamily="34" charset="0"/>
              </a:rPr>
              <a:t>• Care for the Poor </a:t>
            </a:r>
          </a:p>
          <a:p>
            <a:r>
              <a:rPr lang="en-US" dirty="0">
                <a:latin typeface="Century Gothic" panose="020B0502020202020204" pitchFamily="34" charset="0"/>
              </a:rPr>
              <a:t>• Social Justice …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2E00DDB-F72F-FF4E-A54F-AC9CFC57871B}"/>
              </a:ext>
            </a:extLst>
          </p:cNvPr>
          <p:cNvSpPr/>
          <p:nvPr/>
        </p:nvSpPr>
        <p:spPr>
          <a:xfrm>
            <a:off x="32979" y="0"/>
            <a:ext cx="12126041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82BC42D-0A37-5D47-A44C-A6748F85D53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299434" y="2378123"/>
            <a:ext cx="5092700" cy="9398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F9474DD-A183-2B4B-A478-519CCDFCF71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779310" y="3015538"/>
            <a:ext cx="6571358" cy="347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06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46059AB-4696-8243-A611-6D73295190A6}"/>
              </a:ext>
            </a:extLst>
          </p:cNvPr>
          <p:cNvSpPr txBox="1"/>
          <p:nvPr/>
        </p:nvSpPr>
        <p:spPr>
          <a:xfrm>
            <a:off x="583130" y="497711"/>
            <a:ext cx="110257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latin typeface="Century Gothic" panose="020B0502020202020204" pitchFamily="34" charset="0"/>
              </a:rPr>
              <a:t>Our Currency: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64F095-7DE7-474A-8D8B-C4F845208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033" y="2388353"/>
            <a:ext cx="3384011" cy="32704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7DF5073-ADF4-104E-8164-FDF5DAE96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1511" y="1984958"/>
            <a:ext cx="3230281" cy="31629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9C430F-1CB8-604C-97E8-D52A50A646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799" y="3706057"/>
            <a:ext cx="5596466" cy="288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24476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822"/>
          <a:stretch/>
        </p:blipFill>
        <p:spPr>
          <a:xfrm>
            <a:off x="5819301" y="907229"/>
            <a:ext cx="6372699" cy="40457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38452C3-E8C3-164D-859C-38F520D97F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250" y="2170974"/>
            <a:ext cx="1924050" cy="44711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798649-CE51-3443-9BA2-29F76F4C71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887" y="0"/>
            <a:ext cx="4672693" cy="38481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AEBB74-D32E-1946-A069-53E91D90C0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87991">
            <a:off x="704831" y="1192387"/>
            <a:ext cx="2627144" cy="13537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09A049B-92D9-DA43-B2E6-219B2706AB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7868" y="264498"/>
            <a:ext cx="1400729" cy="135372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540459-A464-1445-AAF6-02E679A59A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13539" y="907229"/>
            <a:ext cx="1337096" cy="130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969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r="28822"/>
          <a:stretch/>
        </p:blipFill>
        <p:spPr>
          <a:xfrm>
            <a:off x="5819301" y="907229"/>
            <a:ext cx="6372699" cy="40457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38452C3-E8C3-164D-859C-38F520D97F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250" y="2170974"/>
            <a:ext cx="1924050" cy="44711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798649-CE51-3443-9BA2-29F76F4C71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887" y="0"/>
            <a:ext cx="4672693" cy="38481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AEBB74-D32E-1946-A069-53E91D90C0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87991">
            <a:off x="704831" y="1192387"/>
            <a:ext cx="2627144" cy="13537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09A049B-92D9-DA43-B2E6-219B2706AB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7868" y="264498"/>
            <a:ext cx="1400729" cy="135372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540459-A464-1445-AAF6-02E679A59A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13539" y="907229"/>
            <a:ext cx="1337096" cy="13092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9152CC-1EA9-0641-8E3F-E829BF2C86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88618" y="725835"/>
            <a:ext cx="2071378" cy="55098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9313A3-B69D-CC4E-AAE0-C2E7FBBFA2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74045" y="667035"/>
            <a:ext cx="2885785" cy="59179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5A7552-2ADE-5446-909D-EC21E2D0993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24996" y="620664"/>
            <a:ext cx="3005100" cy="596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6265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F222426-0A43-EE48-A912-FDB00FB8EB83}"/>
              </a:ext>
            </a:extLst>
          </p:cNvPr>
          <p:cNvSpPr txBox="1"/>
          <p:nvPr/>
        </p:nvSpPr>
        <p:spPr>
          <a:xfrm>
            <a:off x="527035" y="32879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BURNT OR ASCENSION OFFERING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B64AA3-4052-7C4C-95A0-F2963D919AF9}"/>
              </a:ext>
            </a:extLst>
          </p:cNvPr>
          <p:cNvSpPr txBox="1"/>
          <p:nvPr/>
        </p:nvSpPr>
        <p:spPr>
          <a:xfrm>
            <a:off x="1018112" y="1159789"/>
            <a:ext cx="10646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en-US" sz="4800" dirty="0">
                <a:latin typeface="Century Gothic" panose="020B0502020202020204" pitchFamily="34" charset="0"/>
              </a:rPr>
              <a:t>Choose the Proper animal</a:t>
            </a:r>
          </a:p>
          <a:p>
            <a:pPr marL="914400" indent="-914400">
              <a:buFontTx/>
              <a:buAutoNum type="arabicPeriod"/>
            </a:pPr>
            <a:r>
              <a:rPr lang="en-US" sz="4800" dirty="0">
                <a:latin typeface="Century Gothic" panose="020B0502020202020204" pitchFamily="34" charset="0"/>
              </a:rPr>
              <a:t>Presentation Rite</a:t>
            </a:r>
          </a:p>
          <a:p>
            <a:pPr marL="914400" indent="-914400">
              <a:buAutoNum type="arabicPeriod"/>
            </a:pPr>
            <a:r>
              <a:rPr lang="en-US" sz="4800" b="1" dirty="0">
                <a:latin typeface="Century Gothic" panose="020B0502020202020204" pitchFamily="34" charset="0"/>
              </a:rPr>
              <a:t>HAND-LEANING RITE</a:t>
            </a:r>
          </a:p>
        </p:txBody>
      </p:sp>
    </p:spTree>
    <p:extLst>
      <p:ext uri="{BB962C8B-B14F-4D97-AF65-F5344CB8AC3E}">
        <p14:creationId xmlns:p14="http://schemas.microsoft.com/office/powerpoint/2010/main" val="324658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F222426-0A43-EE48-A912-FDB00FB8EB83}"/>
              </a:ext>
            </a:extLst>
          </p:cNvPr>
          <p:cNvSpPr txBox="1"/>
          <p:nvPr/>
        </p:nvSpPr>
        <p:spPr>
          <a:xfrm>
            <a:off x="527035" y="32879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BURNT OR ASCENSION OFFERING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B64AA3-4052-7C4C-95A0-F2963D919AF9}"/>
              </a:ext>
            </a:extLst>
          </p:cNvPr>
          <p:cNvSpPr txBox="1"/>
          <p:nvPr/>
        </p:nvSpPr>
        <p:spPr>
          <a:xfrm>
            <a:off x="1018112" y="1159789"/>
            <a:ext cx="10646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en-US" sz="4800" dirty="0">
                <a:latin typeface="Century Gothic" panose="020B0502020202020204" pitchFamily="34" charset="0"/>
              </a:rPr>
              <a:t>Choose the Proper animal</a:t>
            </a:r>
          </a:p>
          <a:p>
            <a:pPr marL="914400" indent="-914400">
              <a:buFontTx/>
              <a:buAutoNum type="arabicPeriod"/>
            </a:pPr>
            <a:r>
              <a:rPr lang="en-US" sz="4800" dirty="0">
                <a:latin typeface="Century Gothic" panose="020B0502020202020204" pitchFamily="34" charset="0"/>
              </a:rPr>
              <a:t>Presentation Rite</a:t>
            </a:r>
          </a:p>
          <a:p>
            <a:pPr marL="914400" indent="-914400">
              <a:buAutoNum type="arabicPeriod"/>
            </a:pPr>
            <a:r>
              <a:rPr lang="en-US" sz="4800" b="1" dirty="0">
                <a:latin typeface="Century Gothic" panose="020B0502020202020204" pitchFamily="34" charset="0"/>
              </a:rPr>
              <a:t>HAND-LEANING RITE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80C9F6-0EDC-F546-96E1-3B4ECF3A622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2075" y="2794000"/>
            <a:ext cx="11939125" cy="406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7C1A63-104A-E24B-A7EC-B0C44AE4D31F}"/>
              </a:ext>
            </a:extLst>
          </p:cNvPr>
          <p:cNvSpPr txBox="1"/>
          <p:nvPr/>
        </p:nvSpPr>
        <p:spPr>
          <a:xfrm>
            <a:off x="694689" y="3730698"/>
            <a:ext cx="10953896" cy="2743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Leviticus 1:4 </a:t>
            </a:r>
            <a:r>
              <a:rPr lang="en-US" sz="4000" dirty="0">
                <a:latin typeface="Century Gothic"/>
                <a:cs typeface="Century Gothic"/>
              </a:rPr>
              <a:t>You are to lay your hand on the head of the burnt offering, and it will be accepted </a:t>
            </a:r>
            <a:r>
              <a:rPr lang="en-US" sz="4000" b="1" dirty="0">
                <a:latin typeface="Century Gothic"/>
                <a:cs typeface="Century Gothic"/>
              </a:rPr>
              <a:t>on your behalf </a:t>
            </a:r>
            <a:r>
              <a:rPr lang="en-US" sz="4000" dirty="0">
                <a:latin typeface="Century Gothic"/>
                <a:cs typeface="Century Gothic"/>
              </a:rPr>
              <a:t>to make </a:t>
            </a:r>
            <a:r>
              <a:rPr lang="en-US" sz="4000" b="1" dirty="0">
                <a:latin typeface="Century Gothic"/>
                <a:cs typeface="Century Gothic"/>
              </a:rPr>
              <a:t>atonement</a:t>
            </a:r>
            <a:r>
              <a:rPr lang="en-US" sz="4000" dirty="0">
                <a:latin typeface="Century Gothic"/>
                <a:cs typeface="Century Gothic"/>
              </a:rPr>
              <a:t> for you.</a:t>
            </a:r>
            <a:endParaRPr lang="en-US" sz="4000" baseline="30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67960462"/>
      </p:ext>
    </p:extLst>
  </p:cSld>
  <p:clrMapOvr>
    <a:masterClrMapping/>
  </p:clrMapOvr>
  <p:transition spd="slow">
    <p:wipe dir="d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862CCBA-81DB-C540-B6C1-1D9B55BC57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56816" y="2546763"/>
            <a:ext cx="4754880" cy="9213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222426-0A43-EE48-A912-FDB00FB8EB83}"/>
              </a:ext>
            </a:extLst>
          </p:cNvPr>
          <p:cNvSpPr txBox="1"/>
          <p:nvPr/>
        </p:nvSpPr>
        <p:spPr>
          <a:xfrm>
            <a:off x="527035" y="32879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BURNT OR ASCENSION OFFERING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B64AA3-4052-7C4C-95A0-F2963D919AF9}"/>
              </a:ext>
            </a:extLst>
          </p:cNvPr>
          <p:cNvSpPr txBox="1"/>
          <p:nvPr/>
        </p:nvSpPr>
        <p:spPr>
          <a:xfrm>
            <a:off x="1018112" y="1159789"/>
            <a:ext cx="10646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en-US" sz="4800" dirty="0">
                <a:latin typeface="Century Gothic" panose="020B0502020202020204" pitchFamily="34" charset="0"/>
              </a:rPr>
              <a:t>Choose the Proper animal</a:t>
            </a:r>
          </a:p>
          <a:p>
            <a:pPr marL="914400" indent="-914400">
              <a:buFontTx/>
              <a:buAutoNum type="arabicPeriod"/>
            </a:pPr>
            <a:r>
              <a:rPr lang="en-US" sz="4800" dirty="0">
                <a:latin typeface="Century Gothic" panose="020B0502020202020204" pitchFamily="34" charset="0"/>
              </a:rPr>
              <a:t>Presentation Rite</a:t>
            </a:r>
          </a:p>
          <a:p>
            <a:pPr marL="914400" indent="-914400">
              <a:buAutoNum type="arabicPeriod"/>
            </a:pPr>
            <a:r>
              <a:rPr lang="en-US" sz="4800" b="1" dirty="0">
                <a:latin typeface="Century Gothic" panose="020B0502020202020204" pitchFamily="34" charset="0"/>
              </a:rPr>
              <a:t>HAND-LEANING RITE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80C9F6-0EDC-F546-96E1-3B4ECF3A622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075" y="2794000"/>
            <a:ext cx="11939125" cy="4064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5485D4-6C69-0545-A597-D35DF75F1B2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705856" y="3730698"/>
            <a:ext cx="3785615" cy="6741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7C1A63-104A-E24B-A7EC-B0C44AE4D31F}"/>
              </a:ext>
            </a:extLst>
          </p:cNvPr>
          <p:cNvSpPr txBox="1"/>
          <p:nvPr/>
        </p:nvSpPr>
        <p:spPr>
          <a:xfrm>
            <a:off x="694689" y="3730698"/>
            <a:ext cx="10953896" cy="2743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Leviticus 1:4 </a:t>
            </a:r>
            <a:r>
              <a:rPr lang="en-US" sz="4000" dirty="0">
                <a:latin typeface="Century Gothic"/>
                <a:cs typeface="Century Gothic"/>
              </a:rPr>
              <a:t>You are to </a:t>
            </a:r>
            <a:r>
              <a:rPr lang="en-US" sz="4000" b="1" dirty="0">
                <a:latin typeface="Century Gothic"/>
                <a:cs typeface="Century Gothic"/>
              </a:rPr>
              <a:t>lay your hand </a:t>
            </a:r>
            <a:r>
              <a:rPr lang="en-US" sz="4000" dirty="0">
                <a:latin typeface="Century Gothic"/>
                <a:cs typeface="Century Gothic"/>
              </a:rPr>
              <a:t>on the head of the burnt offering, and it will be accepted </a:t>
            </a:r>
            <a:r>
              <a:rPr lang="en-US" sz="4000" b="1" dirty="0">
                <a:latin typeface="Century Gothic"/>
                <a:cs typeface="Century Gothic"/>
              </a:rPr>
              <a:t>on your behalf </a:t>
            </a:r>
            <a:r>
              <a:rPr lang="en-US" sz="4000" dirty="0">
                <a:latin typeface="Century Gothic"/>
                <a:cs typeface="Century Gothic"/>
              </a:rPr>
              <a:t>to make </a:t>
            </a:r>
            <a:r>
              <a:rPr lang="en-US" sz="4000" b="1" dirty="0">
                <a:latin typeface="Century Gothic"/>
                <a:cs typeface="Century Gothic"/>
              </a:rPr>
              <a:t>atonement</a:t>
            </a:r>
            <a:r>
              <a:rPr lang="en-US" sz="4000" dirty="0">
                <a:latin typeface="Century Gothic"/>
                <a:cs typeface="Century Gothic"/>
              </a:rPr>
              <a:t> for you.</a:t>
            </a:r>
            <a:endParaRPr lang="en-US" sz="4000" baseline="30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791818763"/>
      </p:ext>
    </p:extLst>
  </p:cSld>
  <p:clrMapOvr>
    <a:masterClrMapping/>
  </p:clrMapOvr>
  <p:transition spd="slow">
    <p:wipe dir="d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F222426-0A43-EE48-A912-FDB00FB8EB83}"/>
              </a:ext>
            </a:extLst>
          </p:cNvPr>
          <p:cNvSpPr txBox="1"/>
          <p:nvPr/>
        </p:nvSpPr>
        <p:spPr>
          <a:xfrm>
            <a:off x="527035" y="328792"/>
            <a:ext cx="1064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BURNT OR ASCENSION OFFERING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B64AA3-4052-7C4C-95A0-F2963D919AF9}"/>
              </a:ext>
            </a:extLst>
          </p:cNvPr>
          <p:cNvSpPr txBox="1"/>
          <p:nvPr/>
        </p:nvSpPr>
        <p:spPr>
          <a:xfrm>
            <a:off x="1018112" y="1159789"/>
            <a:ext cx="10646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en-US" sz="4800" dirty="0">
                <a:latin typeface="Century Gothic" panose="020B0502020202020204" pitchFamily="34" charset="0"/>
              </a:rPr>
              <a:t>Choose the Proper animal</a:t>
            </a:r>
          </a:p>
          <a:p>
            <a:pPr marL="914400" indent="-914400">
              <a:buFontTx/>
              <a:buAutoNum type="arabicPeriod"/>
            </a:pPr>
            <a:r>
              <a:rPr lang="en-US" sz="4800" dirty="0">
                <a:latin typeface="Century Gothic" panose="020B0502020202020204" pitchFamily="34" charset="0"/>
              </a:rPr>
              <a:t>Presentation Rite</a:t>
            </a:r>
          </a:p>
          <a:p>
            <a:pPr marL="914400" indent="-914400">
              <a:buAutoNum type="arabicPeriod"/>
            </a:pPr>
            <a:r>
              <a:rPr lang="en-US" sz="4800" b="1" dirty="0">
                <a:latin typeface="Century Gothic" panose="020B0502020202020204" pitchFamily="34" charset="0"/>
              </a:rPr>
              <a:t>HAND-LEANING RITE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80C9F6-0EDC-F546-96E1-3B4ECF3A622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2075" y="2794000"/>
            <a:ext cx="11939125" cy="4064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78F0F4-8AB3-1541-BEBE-F64C73AB9D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581400" y="5736311"/>
            <a:ext cx="1493328" cy="6394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7C1A63-104A-E24B-A7EC-B0C44AE4D31F}"/>
              </a:ext>
            </a:extLst>
          </p:cNvPr>
          <p:cNvSpPr txBox="1"/>
          <p:nvPr/>
        </p:nvSpPr>
        <p:spPr>
          <a:xfrm>
            <a:off x="694689" y="3730698"/>
            <a:ext cx="10953896" cy="2743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Leviticus 1:4 </a:t>
            </a:r>
            <a:r>
              <a:rPr lang="en-US" sz="4000" dirty="0">
                <a:latin typeface="Century Gothic"/>
                <a:cs typeface="Century Gothic"/>
              </a:rPr>
              <a:t>You are to lay your hand on the head of the burnt offering, and it will be accepted on your behalf to make </a:t>
            </a:r>
            <a:r>
              <a:rPr lang="en-US" sz="4000" b="1" dirty="0">
                <a:latin typeface="Century Gothic"/>
                <a:cs typeface="Century Gothic"/>
              </a:rPr>
              <a:t>atonement</a:t>
            </a:r>
            <a:r>
              <a:rPr lang="en-US" sz="4000" dirty="0">
                <a:latin typeface="Century Gothic"/>
                <a:cs typeface="Century Gothic"/>
              </a:rPr>
              <a:t> </a:t>
            </a:r>
            <a:r>
              <a:rPr lang="en-US" sz="4000" baseline="30000" dirty="0">
                <a:latin typeface="Century Gothic"/>
                <a:cs typeface="Century Gothic"/>
              </a:rPr>
              <a:t>[</a:t>
            </a:r>
            <a:r>
              <a:rPr lang="en-US" sz="4000" b="1" baseline="30000" dirty="0" err="1">
                <a:latin typeface="Century Gothic"/>
                <a:cs typeface="Century Gothic"/>
              </a:rPr>
              <a:t>kippūr</a:t>
            </a:r>
            <a:r>
              <a:rPr lang="en-US" sz="4000" baseline="30000" dirty="0">
                <a:latin typeface="Century Gothic"/>
                <a:cs typeface="Century Gothic"/>
              </a:rPr>
              <a:t>] </a:t>
            </a:r>
            <a:r>
              <a:rPr lang="en-US" sz="4000" dirty="0">
                <a:latin typeface="Century Gothic"/>
                <a:cs typeface="Century Gothic"/>
              </a:rPr>
              <a:t>for you.</a:t>
            </a:r>
            <a:endParaRPr lang="en-US" sz="4000" baseline="30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7847192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0149A3-47F9-9B4A-983A-E974A0C415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762" y="538857"/>
            <a:ext cx="2690923" cy="59444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609BA4-0AEE-C346-8689-04A07E71F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319" y="2329543"/>
            <a:ext cx="5519610" cy="40204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F3BDDF-DE6D-F54B-AE60-260040D692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9340">
            <a:off x="2952750" y="3624065"/>
            <a:ext cx="4518069" cy="10531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AB3747B-F5C2-8F47-A68B-5F6CD66C36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0090" y="3047598"/>
            <a:ext cx="3082334" cy="115293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1A27A9D-038F-2E40-AD0A-4A444B33EDEB}"/>
              </a:ext>
            </a:extLst>
          </p:cNvPr>
          <p:cNvSpPr txBox="1"/>
          <p:nvPr/>
        </p:nvSpPr>
        <p:spPr>
          <a:xfrm>
            <a:off x="2952750" y="257509"/>
            <a:ext cx="6286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HAND-LEANING RITE</a:t>
            </a:r>
          </a:p>
        </p:txBody>
      </p:sp>
    </p:spTree>
    <p:extLst>
      <p:ext uri="{BB962C8B-B14F-4D97-AF65-F5344CB8AC3E}">
        <p14:creationId xmlns:p14="http://schemas.microsoft.com/office/powerpoint/2010/main" val="221385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0149A3-47F9-9B4A-983A-E974A0C415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762" y="538857"/>
            <a:ext cx="2690923" cy="59444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609BA4-0AEE-C346-8689-04A07E71F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319" y="2329543"/>
            <a:ext cx="5519610" cy="4020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AB3747B-F5C2-8F47-A68B-5F6CD66C36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0090" y="3047598"/>
            <a:ext cx="3082334" cy="115293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1A27A9D-038F-2E40-AD0A-4A444B33EDEB}"/>
              </a:ext>
            </a:extLst>
          </p:cNvPr>
          <p:cNvSpPr txBox="1"/>
          <p:nvPr/>
        </p:nvSpPr>
        <p:spPr>
          <a:xfrm>
            <a:off x="2952750" y="257509"/>
            <a:ext cx="6286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HAND-LEANING RITE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0C5710-0879-5847-A7A4-49CB09AFAB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88409">
            <a:off x="2669818" y="1948412"/>
            <a:ext cx="5039649" cy="12836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26CBF9-3C6F-1541-9412-49F1A873F1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9062" y="1700567"/>
            <a:ext cx="1512703" cy="21226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1193AB0-746F-F348-8EB6-301CD8E34D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6979" y="1969137"/>
            <a:ext cx="2138676" cy="165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07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C -0.05274 -0.03472 -0.10534 -0.06968 -0.1737 -0.05972 C -0.24219 -0.04977 -0.41029 0.05949 -0.41029 0.05972 L -0.41029 0.05949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21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C3653C-8247-7848-82C6-DF3E3FCE33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822"/>
          <a:stretch/>
        </p:blipFill>
        <p:spPr>
          <a:xfrm>
            <a:off x="5819301" y="907229"/>
            <a:ext cx="6372699" cy="40457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B9FE26-C33C-1B46-B34D-FE3EB46B82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075" y="2794000"/>
            <a:ext cx="11939125" cy="4064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FF9ADD8-2527-1147-8AFA-7727FF514678}"/>
              </a:ext>
            </a:extLst>
          </p:cNvPr>
          <p:cNvSpPr txBox="1"/>
          <p:nvPr/>
        </p:nvSpPr>
        <p:spPr>
          <a:xfrm>
            <a:off x="694689" y="3730698"/>
            <a:ext cx="10953896" cy="1932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 dirty="0">
                <a:latin typeface="Century Gothic"/>
                <a:cs typeface="Century Gothic"/>
              </a:rPr>
              <a:t>Psalm 15:1-2 </a:t>
            </a:r>
          </a:p>
          <a:p>
            <a:pPr>
              <a:lnSpc>
                <a:spcPct val="110000"/>
              </a:lnSpc>
            </a:pPr>
            <a:r>
              <a:rPr lang="en-US" sz="4000" dirty="0">
                <a:latin typeface="Century Gothic"/>
                <a:cs typeface="Century Gothic"/>
              </a:rPr>
              <a:t>Who may dwell in your </a:t>
            </a:r>
            <a:r>
              <a:rPr lang="en-US" sz="4000" b="1" dirty="0">
                <a:latin typeface="Century Gothic"/>
                <a:cs typeface="Century Gothic"/>
              </a:rPr>
              <a:t>sacred tent? </a:t>
            </a:r>
            <a:r>
              <a:rPr lang="en-US" sz="4000" dirty="0">
                <a:latin typeface="Century Gothic"/>
                <a:cs typeface="Century Gothic"/>
              </a:rPr>
              <a:t>Who may live on your </a:t>
            </a:r>
            <a:r>
              <a:rPr lang="en-US" sz="4000" b="1" dirty="0">
                <a:latin typeface="Century Gothic"/>
                <a:cs typeface="Century Gothic"/>
              </a:rPr>
              <a:t>holy mountain?</a:t>
            </a:r>
            <a:endParaRPr lang="en-US" sz="4000" b="1" baseline="30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2472800"/>
      </p:ext>
    </p:extLst>
  </p:cSld>
  <p:clrMapOvr>
    <a:masterClrMapping/>
  </p:clrMapOvr>
  <p:transition spd="slow">
    <p:wipe dir="d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14879</TotalTime>
  <Words>2103</Words>
  <Application>Microsoft Macintosh PowerPoint</Application>
  <PresentationFormat>Widescreen</PresentationFormat>
  <Paragraphs>343</Paragraphs>
  <Slides>111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111</vt:i4>
      </vt:variant>
    </vt:vector>
  </HeadingPairs>
  <TitlesOfParts>
    <vt:vector size="116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Werner Vos</dc:creator>
  <cp:lastModifiedBy>Sarien Van Rooyen</cp:lastModifiedBy>
  <cp:revision>640</cp:revision>
  <cp:lastPrinted>2019-09-23T10:26:08Z</cp:lastPrinted>
  <dcterms:created xsi:type="dcterms:W3CDTF">2019-08-28T07:44:41Z</dcterms:created>
  <dcterms:modified xsi:type="dcterms:W3CDTF">2019-12-12T10:53:35Z</dcterms:modified>
</cp:coreProperties>
</file>